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77" r:id="rId4"/>
    <p:sldId id="282" r:id="rId5"/>
    <p:sldId id="283" r:id="rId6"/>
    <p:sldId id="284" r:id="rId7"/>
    <p:sldId id="280" r:id="rId8"/>
    <p:sldId id="281" r:id="rId9"/>
    <p:sldId id="278" r:id="rId10"/>
    <p:sldId id="265" r:id="rId11"/>
    <p:sldId id="263" r:id="rId12"/>
    <p:sldId id="259" r:id="rId13"/>
    <p:sldId id="260" r:id="rId14"/>
    <p:sldId id="296" r:id="rId15"/>
    <p:sldId id="305" r:id="rId16"/>
    <p:sldId id="285" r:id="rId17"/>
    <p:sldId id="286" r:id="rId18"/>
    <p:sldId id="289" r:id="rId19"/>
    <p:sldId id="288" r:id="rId20"/>
    <p:sldId id="290" r:id="rId21"/>
    <p:sldId id="292" r:id="rId22"/>
    <p:sldId id="294" r:id="rId23"/>
    <p:sldId id="293" r:id="rId24"/>
    <p:sldId id="298" r:id="rId25"/>
    <p:sldId id="268" r:id="rId26"/>
    <p:sldId id="28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A274"/>
    <a:srgbClr val="68D196"/>
    <a:srgbClr val="00363E"/>
    <a:srgbClr val="004E5A"/>
    <a:srgbClr val="AFCB08"/>
    <a:srgbClr val="ECECEC"/>
    <a:srgbClr val="6B6A6A"/>
    <a:srgbClr val="E6E6E6"/>
    <a:srgbClr val="B4C0C5"/>
    <a:srgbClr val="BEC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82" autoAdjust="0"/>
    <p:restoredTop sz="94660"/>
  </p:normalViewPr>
  <p:slideViewPr>
    <p:cSldViewPr snapToGrid="0">
      <p:cViewPr varScale="1">
        <p:scale>
          <a:sx n="72" d="100"/>
          <a:sy n="72" d="100"/>
        </p:scale>
        <p:origin x="14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CD5FB2-5D22-4645-8EE2-14D25825C8AE}" type="datetimeFigureOut">
              <a:rPr lang="es-CO" smtClean="0"/>
              <a:t>21/02/2022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D6BC75-C003-4CCA-ADEF-04F2E98F4836}" type="slidenum">
              <a:rPr lang="es-CO" smtClean="0"/>
              <a:t>‹Nº›</a:t>
            </a:fld>
            <a:endParaRPr lang="es-CO"/>
          </a:p>
        </p:txBody>
      </p:sp>
    </p:spTree>
    <p:extLst>
      <p:ext uri="{BB962C8B-B14F-4D97-AF65-F5344CB8AC3E}">
        <p14:creationId xmlns:p14="http://schemas.microsoft.com/office/powerpoint/2010/main" val="146057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CD5FB2-5D22-4645-8EE2-14D25825C8AE}" type="datetimeFigureOut">
              <a:rPr lang="es-CO" smtClean="0"/>
              <a:t>21/02/2022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D6BC75-C003-4CCA-ADEF-04F2E98F4836}" type="slidenum">
              <a:rPr lang="es-CO" smtClean="0"/>
              <a:t>‹Nº›</a:t>
            </a:fld>
            <a:endParaRPr lang="es-CO"/>
          </a:p>
        </p:txBody>
      </p:sp>
    </p:spTree>
    <p:extLst>
      <p:ext uri="{BB962C8B-B14F-4D97-AF65-F5344CB8AC3E}">
        <p14:creationId xmlns:p14="http://schemas.microsoft.com/office/powerpoint/2010/main" val="68405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CD5FB2-5D22-4645-8EE2-14D25825C8AE}" type="datetimeFigureOut">
              <a:rPr lang="es-CO" smtClean="0"/>
              <a:t>21/02/2022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D6BC75-C003-4CCA-ADEF-04F2E98F4836}" type="slidenum">
              <a:rPr lang="es-CO" smtClean="0"/>
              <a:t>‹Nº›</a:t>
            </a:fld>
            <a:endParaRPr lang="es-CO"/>
          </a:p>
        </p:txBody>
      </p:sp>
    </p:spTree>
    <p:extLst>
      <p:ext uri="{BB962C8B-B14F-4D97-AF65-F5344CB8AC3E}">
        <p14:creationId xmlns:p14="http://schemas.microsoft.com/office/powerpoint/2010/main" val="291457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CD5FB2-5D22-4645-8EE2-14D25825C8AE}" type="datetimeFigureOut">
              <a:rPr lang="es-CO" smtClean="0"/>
              <a:t>21/02/2022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D6BC75-C003-4CCA-ADEF-04F2E98F4836}" type="slidenum">
              <a:rPr lang="es-CO" smtClean="0"/>
              <a:t>‹Nº›</a:t>
            </a:fld>
            <a:endParaRPr lang="es-CO"/>
          </a:p>
        </p:txBody>
      </p:sp>
    </p:spTree>
    <p:extLst>
      <p:ext uri="{BB962C8B-B14F-4D97-AF65-F5344CB8AC3E}">
        <p14:creationId xmlns:p14="http://schemas.microsoft.com/office/powerpoint/2010/main" val="98766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CD5FB2-5D22-4645-8EE2-14D25825C8AE}" type="datetimeFigureOut">
              <a:rPr lang="es-CO" smtClean="0"/>
              <a:t>21/02/2022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D6BC75-C003-4CCA-ADEF-04F2E98F4836}" type="slidenum">
              <a:rPr lang="es-CO" smtClean="0"/>
              <a:t>‹Nº›</a:t>
            </a:fld>
            <a:endParaRPr lang="es-CO"/>
          </a:p>
        </p:txBody>
      </p:sp>
    </p:spTree>
    <p:extLst>
      <p:ext uri="{BB962C8B-B14F-4D97-AF65-F5344CB8AC3E}">
        <p14:creationId xmlns:p14="http://schemas.microsoft.com/office/powerpoint/2010/main" val="226514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CD5FB2-5D22-4645-8EE2-14D25825C8AE}" type="datetimeFigureOut">
              <a:rPr lang="es-CO" smtClean="0"/>
              <a:t>21/02/2022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6D6BC75-C003-4CCA-ADEF-04F2E98F4836}" type="slidenum">
              <a:rPr lang="es-CO" smtClean="0"/>
              <a:t>‹Nº›</a:t>
            </a:fld>
            <a:endParaRPr lang="es-CO"/>
          </a:p>
        </p:txBody>
      </p:sp>
    </p:spTree>
    <p:extLst>
      <p:ext uri="{BB962C8B-B14F-4D97-AF65-F5344CB8AC3E}">
        <p14:creationId xmlns:p14="http://schemas.microsoft.com/office/powerpoint/2010/main" val="244725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CD5FB2-5D22-4645-8EE2-14D25825C8AE}" type="datetimeFigureOut">
              <a:rPr lang="es-CO" smtClean="0"/>
              <a:t>21/02/2022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6D6BC75-C003-4CCA-ADEF-04F2E98F4836}" type="slidenum">
              <a:rPr lang="es-CO" smtClean="0"/>
              <a:t>‹Nº›</a:t>
            </a:fld>
            <a:endParaRPr lang="es-CO"/>
          </a:p>
        </p:txBody>
      </p:sp>
    </p:spTree>
    <p:extLst>
      <p:ext uri="{BB962C8B-B14F-4D97-AF65-F5344CB8AC3E}">
        <p14:creationId xmlns:p14="http://schemas.microsoft.com/office/powerpoint/2010/main" val="221390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CD5FB2-5D22-4645-8EE2-14D25825C8AE}" type="datetimeFigureOut">
              <a:rPr lang="es-CO" smtClean="0"/>
              <a:t>21/02/2022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6D6BC75-C003-4CCA-ADEF-04F2E98F4836}" type="slidenum">
              <a:rPr lang="es-CO" smtClean="0"/>
              <a:t>‹Nº›</a:t>
            </a:fld>
            <a:endParaRPr lang="es-CO"/>
          </a:p>
        </p:txBody>
      </p:sp>
    </p:spTree>
    <p:extLst>
      <p:ext uri="{BB962C8B-B14F-4D97-AF65-F5344CB8AC3E}">
        <p14:creationId xmlns:p14="http://schemas.microsoft.com/office/powerpoint/2010/main" val="262420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D5FB2-5D22-4645-8EE2-14D25825C8AE}" type="datetimeFigureOut">
              <a:rPr lang="es-CO" smtClean="0"/>
              <a:t>21/02/2022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6D6BC75-C003-4CCA-ADEF-04F2E98F4836}" type="slidenum">
              <a:rPr lang="es-CO" smtClean="0"/>
              <a:t>‹Nº›</a:t>
            </a:fld>
            <a:endParaRPr lang="es-CO"/>
          </a:p>
        </p:txBody>
      </p:sp>
    </p:spTree>
    <p:extLst>
      <p:ext uri="{BB962C8B-B14F-4D97-AF65-F5344CB8AC3E}">
        <p14:creationId xmlns:p14="http://schemas.microsoft.com/office/powerpoint/2010/main" val="39721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CD5FB2-5D22-4645-8EE2-14D25825C8AE}" type="datetimeFigureOut">
              <a:rPr lang="es-CO" smtClean="0"/>
              <a:t>21/02/2022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6D6BC75-C003-4CCA-ADEF-04F2E98F4836}" type="slidenum">
              <a:rPr lang="es-CO" smtClean="0"/>
              <a:t>‹Nº›</a:t>
            </a:fld>
            <a:endParaRPr lang="es-CO"/>
          </a:p>
        </p:txBody>
      </p:sp>
    </p:spTree>
    <p:extLst>
      <p:ext uri="{BB962C8B-B14F-4D97-AF65-F5344CB8AC3E}">
        <p14:creationId xmlns:p14="http://schemas.microsoft.com/office/powerpoint/2010/main" val="395571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CD5FB2-5D22-4645-8EE2-14D25825C8AE}" type="datetimeFigureOut">
              <a:rPr lang="es-CO" smtClean="0"/>
              <a:t>21/02/2022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6D6BC75-C003-4CCA-ADEF-04F2E98F4836}" type="slidenum">
              <a:rPr lang="es-CO" smtClean="0"/>
              <a:t>‹Nº›</a:t>
            </a:fld>
            <a:endParaRPr lang="es-CO"/>
          </a:p>
        </p:txBody>
      </p:sp>
    </p:spTree>
    <p:extLst>
      <p:ext uri="{BB962C8B-B14F-4D97-AF65-F5344CB8AC3E}">
        <p14:creationId xmlns:p14="http://schemas.microsoft.com/office/powerpoint/2010/main" val="195603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D5FB2-5D22-4645-8EE2-14D25825C8AE}" type="datetimeFigureOut">
              <a:rPr lang="es-CO" smtClean="0"/>
              <a:t>21/02/2022</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6BC75-C003-4CCA-ADEF-04F2E98F4836}" type="slidenum">
              <a:rPr lang="es-CO" smtClean="0"/>
              <a:t>‹Nº›</a:t>
            </a:fld>
            <a:endParaRPr lang="es-CO"/>
          </a:p>
        </p:txBody>
      </p:sp>
    </p:spTree>
    <p:extLst>
      <p:ext uri="{BB962C8B-B14F-4D97-AF65-F5344CB8AC3E}">
        <p14:creationId xmlns:p14="http://schemas.microsoft.com/office/powerpoint/2010/main" val="3128952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dinero.com/noticias/virus/1957"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dinero.com/noticias/bitcoin/63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41AF34B-38E2-E040-A7A1-4CC3FA7D9B82}"/>
              </a:ext>
            </a:extLst>
          </p:cNvPr>
          <p:cNvSpPr/>
          <p:nvPr/>
        </p:nvSpPr>
        <p:spPr>
          <a:xfrm>
            <a:off x="297951" y="624668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46B8B5A6-3F59-44C7-A4F8-1F02720828F8}"/>
              </a:ext>
            </a:extLst>
          </p:cNvPr>
          <p:cNvSpPr txBox="1"/>
          <p:nvPr/>
        </p:nvSpPr>
        <p:spPr>
          <a:xfrm>
            <a:off x="384592" y="324293"/>
            <a:ext cx="2979505" cy="1158948"/>
          </a:xfrm>
          <a:prstGeom prst="rect">
            <a:avLst/>
          </a:prstGeom>
          <a:solidFill>
            <a:schemeClr val="bg1"/>
          </a:solidFill>
        </p:spPr>
        <p:txBody>
          <a:bodyPr wrap="square" rtlCol="0">
            <a:spAutoFit/>
          </a:bodyPr>
          <a:lstStyle/>
          <a:p>
            <a:endParaRPr lang="es-CO" dirty="0"/>
          </a:p>
        </p:txBody>
      </p:sp>
      <p:pic>
        <p:nvPicPr>
          <p:cNvPr id="5" name="Imagen 4">
            <a:extLst>
              <a:ext uri="{FF2B5EF4-FFF2-40B4-BE49-F238E27FC236}">
                <a16:creationId xmlns:a16="http://schemas.microsoft.com/office/drawing/2014/main" id="{AC26EA48-01BD-428D-92ED-4B5AC3D48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843" y="398720"/>
            <a:ext cx="2402182" cy="1010093"/>
          </a:xfrm>
          <a:prstGeom prst="rect">
            <a:avLst/>
          </a:prstGeom>
        </p:spPr>
      </p:pic>
    </p:spTree>
    <p:extLst>
      <p:ext uri="{BB962C8B-B14F-4D97-AF65-F5344CB8AC3E}">
        <p14:creationId xmlns:p14="http://schemas.microsoft.com/office/powerpoint/2010/main" val="296327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CB63FAB-DAFD-4DDB-858E-027A9276BD47}"/>
              </a:ext>
            </a:extLst>
          </p:cNvPr>
          <p:cNvSpPr txBox="1"/>
          <p:nvPr/>
        </p:nvSpPr>
        <p:spPr>
          <a:xfrm>
            <a:off x="6322654" y="338190"/>
            <a:ext cx="2704388" cy="785445"/>
          </a:xfrm>
          <a:prstGeom prst="rect">
            <a:avLst/>
          </a:prstGeom>
          <a:solidFill>
            <a:schemeClr val="bg1"/>
          </a:solidFill>
        </p:spPr>
        <p:txBody>
          <a:bodyPr wrap="square" rtlCol="0">
            <a:spAutoFit/>
          </a:bodyPr>
          <a:lstStyle/>
          <a:p>
            <a:endParaRPr lang="es-CO"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Marcador de contenido 6">
            <a:extLst>
              <a:ext uri="{FF2B5EF4-FFF2-40B4-BE49-F238E27FC236}">
                <a16:creationId xmlns:a16="http://schemas.microsoft.com/office/drawing/2014/main" id="{F3B8D512-349D-403E-B6F9-0510CB277E80}"/>
              </a:ext>
            </a:extLst>
          </p:cNvPr>
          <p:cNvSpPr>
            <a:spLocks noGrp="1"/>
          </p:cNvSpPr>
          <p:nvPr>
            <p:ph idx="1"/>
          </p:nvPr>
        </p:nvSpPr>
        <p:spPr/>
        <p:txBody>
          <a:bodyPr/>
          <a:lstStyle/>
          <a:p>
            <a:pPr algn="ctr"/>
            <a:r>
              <a:rPr lang="es-CO" dirty="0"/>
              <a:t>El alcance del sistema de gestión de seguridad de la información aplica para el servicio de facturación electrónica implementando controles de seguridad de la información cumpliendo con los requisitos de sus clientes, proveedores, partes interesadas y la política institucional de Britek.</a:t>
            </a:r>
          </a:p>
        </p:txBody>
      </p:sp>
      <p:pic>
        <p:nvPicPr>
          <p:cNvPr id="5" name="Imagen 4">
            <a:extLst>
              <a:ext uri="{FF2B5EF4-FFF2-40B4-BE49-F238E27FC236}">
                <a16:creationId xmlns:a16="http://schemas.microsoft.com/office/drawing/2014/main" id="{7183A32B-2723-4EA6-A079-2CE7210B2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0883" y="365126"/>
            <a:ext cx="1867930" cy="785445"/>
          </a:xfrm>
          <a:prstGeom prst="rect">
            <a:avLst/>
          </a:prstGeom>
        </p:spPr>
      </p:pic>
    </p:spTree>
    <p:extLst>
      <p:ext uri="{BB962C8B-B14F-4D97-AF65-F5344CB8AC3E}">
        <p14:creationId xmlns:p14="http://schemas.microsoft.com/office/powerpoint/2010/main" val="390558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NUESTRAS FORTALEZAS</a:t>
            </a:r>
            <a:r>
              <a:rPr lang="es-CO" dirty="0"/>
              <a:t>	</a:t>
            </a:r>
          </a:p>
        </p:txBody>
      </p:sp>
      <p:sp>
        <p:nvSpPr>
          <p:cNvPr id="3" name="Marcador de contenido 2"/>
          <p:cNvSpPr>
            <a:spLocks noGrp="1"/>
          </p:cNvSpPr>
          <p:nvPr>
            <p:ph idx="1"/>
          </p:nvPr>
        </p:nvSpPr>
        <p:spPr>
          <a:xfrm>
            <a:off x="628650" y="1690689"/>
            <a:ext cx="7886700" cy="4351338"/>
          </a:xfrm>
        </p:spPr>
        <p:txBody>
          <a:bodyPr>
            <a:normAutofit/>
          </a:bodyPr>
          <a:lstStyle/>
          <a:p>
            <a:pPr lvl="0" algn="just"/>
            <a:r>
              <a:rPr lang="es-CO" sz="2400" dirty="0"/>
              <a:t>Nuestro software TRIBUTO incluye procesos automatizados que generan alertas de errores y son enviados a la mesa de ayuda a través ticket´s.</a:t>
            </a:r>
            <a:endParaRPr lang="en-US" sz="2400" dirty="0"/>
          </a:p>
          <a:p>
            <a:pPr lvl="0" algn="just"/>
            <a:r>
              <a:rPr lang="es-CO" sz="2400" dirty="0"/>
              <a:t>Soporte técnico disponible las 24 horas del día, los 365 días del año, a través de chat, </a:t>
            </a:r>
            <a:r>
              <a:rPr lang="es-CO" sz="2400" dirty="0" err="1"/>
              <a:t>ticket´s</a:t>
            </a:r>
            <a:r>
              <a:rPr lang="es-CO" sz="2400" dirty="0"/>
              <a:t> y llamadas.</a:t>
            </a:r>
            <a:endParaRPr lang="en-US" sz="2400" dirty="0"/>
          </a:p>
          <a:p>
            <a:pPr lvl="0" algn="just" fontAlgn="base"/>
            <a:r>
              <a:rPr lang="es-CO" sz="2400" dirty="0"/>
              <a:t>Sistema de Prevención y usos.</a:t>
            </a:r>
            <a:endParaRPr lang="en-US" sz="2400" dirty="0"/>
          </a:p>
          <a:p>
            <a:pPr lvl="0" algn="just" fontAlgn="base"/>
            <a:r>
              <a:rPr lang="es-CO" sz="2400" dirty="0"/>
              <a:t>Reportes, monitoreo, generación y análisis de logs.</a:t>
            </a:r>
          </a:p>
          <a:p>
            <a:pPr lvl="0" algn="just" fontAlgn="base"/>
            <a:r>
              <a:rPr lang="es-CO" sz="2400" dirty="0"/>
              <a:t>Contamos con sistema de seguridad de la información ISO 27001.</a:t>
            </a:r>
            <a:endParaRPr lang="en-US"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7262" y="4046239"/>
            <a:ext cx="1287980" cy="937563"/>
          </a:xfrm>
          <a:prstGeom prst="rect">
            <a:avLst/>
          </a:prstGeom>
        </p:spPr>
      </p:pic>
      <p:sp>
        <p:nvSpPr>
          <p:cNvPr id="5" name="Rectángulo 4">
            <a:extLst>
              <a:ext uri="{FF2B5EF4-FFF2-40B4-BE49-F238E27FC236}">
                <a16:creationId xmlns:a16="http://schemas.microsoft.com/office/drawing/2014/main" id="{6F3B4222-FAD6-FC4E-A79D-2E5AE34F40AE}"/>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a:extLst>
              <a:ext uri="{FF2B5EF4-FFF2-40B4-BE49-F238E27FC236}">
                <a16:creationId xmlns:a16="http://schemas.microsoft.com/office/drawing/2014/main" id="{7AD69D91-E621-4F1A-8EC1-0E7A9D5827C3}"/>
              </a:ext>
            </a:extLst>
          </p:cNvPr>
          <p:cNvSpPr txBox="1"/>
          <p:nvPr/>
        </p:nvSpPr>
        <p:spPr>
          <a:xfrm>
            <a:off x="6164495" y="236499"/>
            <a:ext cx="2979505" cy="1158948"/>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60C787CC-AD43-45D5-A424-7D8CE4E06E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8941" y="262081"/>
            <a:ext cx="1867930" cy="785445"/>
          </a:xfrm>
          <a:prstGeom prst="rect">
            <a:avLst/>
          </a:prstGeom>
        </p:spPr>
      </p:pic>
    </p:spTree>
    <p:extLst>
      <p:ext uri="{BB962C8B-B14F-4D97-AF65-F5344CB8AC3E}">
        <p14:creationId xmlns:p14="http://schemas.microsoft.com/office/powerpoint/2010/main" val="76431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607D6620-A209-4122-B6F6-6C269A743E90}"/>
              </a:ext>
            </a:extLst>
          </p:cNvPr>
          <p:cNvSpPr txBox="1"/>
          <p:nvPr/>
        </p:nvSpPr>
        <p:spPr>
          <a:xfrm>
            <a:off x="6441135" y="315935"/>
            <a:ext cx="2499162" cy="869287"/>
          </a:xfrm>
          <a:prstGeom prst="rect">
            <a:avLst/>
          </a:prstGeom>
          <a:solidFill>
            <a:schemeClr val="bg1"/>
          </a:solidFill>
        </p:spPr>
        <p:txBody>
          <a:bodyPr wrap="square" rtlCol="0">
            <a:spAutoFit/>
          </a:bodyPr>
          <a:lstStyle/>
          <a:p>
            <a:endParaRPr lang="es-CO" dirty="0"/>
          </a:p>
        </p:txBody>
      </p:sp>
      <p:sp>
        <p:nvSpPr>
          <p:cNvPr id="2" name="Título 1"/>
          <p:cNvSpPr>
            <a:spLocks noGrp="1"/>
          </p:cNvSpPr>
          <p:nvPr>
            <p:ph type="title"/>
          </p:nvPr>
        </p:nvSpPr>
        <p:spPr/>
        <p:txBody>
          <a:bodyPr/>
          <a:lstStyle/>
          <a:p>
            <a:r>
              <a:rPr lang="es-CO" b="1" dirty="0"/>
              <a:t>FACTURA ELECTRÓNICA</a:t>
            </a:r>
            <a:r>
              <a:rPr lang="es-CO" dirty="0"/>
              <a:t>	</a:t>
            </a:r>
          </a:p>
        </p:txBody>
      </p:sp>
      <p:sp>
        <p:nvSpPr>
          <p:cNvPr id="4" name="Pentágono 3"/>
          <p:cNvSpPr/>
          <p:nvPr/>
        </p:nvSpPr>
        <p:spPr>
          <a:xfrm rot="5400000">
            <a:off x="-586133" y="2206070"/>
            <a:ext cx="4236739" cy="2520777"/>
          </a:xfrm>
          <a:prstGeom prst="homePlate">
            <a:avLst/>
          </a:prstGeom>
          <a:solidFill>
            <a:srgbClr val="004E5A"/>
          </a:solidFill>
          <a:ln>
            <a:solidFill>
              <a:srgbClr val="004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ágono 4"/>
          <p:cNvSpPr/>
          <p:nvPr/>
        </p:nvSpPr>
        <p:spPr>
          <a:xfrm rot="5400000">
            <a:off x="2478350" y="2206070"/>
            <a:ext cx="4236739" cy="2520777"/>
          </a:xfrm>
          <a:prstGeom prst="homePlate">
            <a:avLst/>
          </a:prstGeom>
          <a:solidFill>
            <a:srgbClr val="AFCB08"/>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ágono 5"/>
          <p:cNvSpPr/>
          <p:nvPr/>
        </p:nvSpPr>
        <p:spPr>
          <a:xfrm rot="5400000">
            <a:off x="5553639" y="2216879"/>
            <a:ext cx="4236739" cy="2499161"/>
          </a:xfrm>
          <a:prstGeom prst="homePlate">
            <a:avLst/>
          </a:prstGeom>
          <a:solidFill>
            <a:srgbClr val="B4C0C5"/>
          </a:solidFill>
          <a:ln>
            <a:solidFill>
              <a:srgbClr val="6B6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echa derecha 6"/>
          <p:cNvSpPr/>
          <p:nvPr/>
        </p:nvSpPr>
        <p:spPr>
          <a:xfrm>
            <a:off x="2817342" y="2656863"/>
            <a:ext cx="521052" cy="283885"/>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derecha 7"/>
          <p:cNvSpPr/>
          <p:nvPr/>
        </p:nvSpPr>
        <p:spPr>
          <a:xfrm>
            <a:off x="5885942" y="2648628"/>
            <a:ext cx="521052" cy="283885"/>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197" y="1351543"/>
            <a:ext cx="1517479" cy="1213984"/>
          </a:xfrm>
          <a:prstGeom prst="rect">
            <a:avLst/>
          </a:prstGeom>
        </p:spPr>
      </p:pic>
      <p:sp>
        <p:nvSpPr>
          <p:cNvPr id="11" name="CuadroTexto 10"/>
          <p:cNvSpPr txBox="1"/>
          <p:nvPr/>
        </p:nvSpPr>
        <p:spPr>
          <a:xfrm>
            <a:off x="328645" y="2416170"/>
            <a:ext cx="2434283" cy="2100575"/>
          </a:xfrm>
          <a:prstGeom prst="rect">
            <a:avLst/>
          </a:prstGeom>
          <a:noFill/>
        </p:spPr>
        <p:txBody>
          <a:bodyPr wrap="square" rtlCol="0">
            <a:spAutoFit/>
          </a:bodyPr>
          <a:lstStyle/>
          <a:p>
            <a:pPr algn="ctr"/>
            <a:r>
              <a:rPr lang="es-CO" dirty="0">
                <a:solidFill>
                  <a:schemeClr val="bg1"/>
                </a:solidFill>
              </a:rPr>
              <a:t>¿Qué es?</a:t>
            </a:r>
          </a:p>
          <a:p>
            <a:pPr algn="ctr"/>
            <a:endParaRPr lang="es-CO" dirty="0">
              <a:solidFill>
                <a:schemeClr val="bg1"/>
              </a:solidFill>
            </a:endParaRPr>
          </a:p>
          <a:p>
            <a:pPr algn="just"/>
            <a:r>
              <a:rPr lang="es-CO" sz="1350" dirty="0">
                <a:solidFill>
                  <a:schemeClr val="bg1"/>
                </a:solidFill>
              </a:rPr>
              <a:t>Documento que soporta transacciones de venta de bienes y/o servicios, que para efectos fiscales debe ser expedida,  entregada, aceptada y conservada en medios y formatos electrónicos.</a:t>
            </a:r>
            <a:endParaRPr lang="en-US" sz="1350" dirty="0">
              <a:solidFill>
                <a:schemeClr val="bg1"/>
              </a:solidFill>
            </a:endParaRP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475" y="1406650"/>
            <a:ext cx="1103622" cy="1171363"/>
          </a:xfrm>
          <a:prstGeom prst="rect">
            <a:avLst/>
          </a:prstGeom>
        </p:spPr>
      </p:pic>
      <p:sp>
        <p:nvSpPr>
          <p:cNvPr id="13" name="CuadroTexto 12"/>
          <p:cNvSpPr txBox="1"/>
          <p:nvPr/>
        </p:nvSpPr>
        <p:spPr>
          <a:xfrm>
            <a:off x="3372531" y="2432643"/>
            <a:ext cx="2434283" cy="1685077"/>
          </a:xfrm>
          <a:prstGeom prst="rect">
            <a:avLst/>
          </a:prstGeom>
          <a:noFill/>
        </p:spPr>
        <p:txBody>
          <a:bodyPr wrap="square" rtlCol="0">
            <a:spAutoFit/>
          </a:bodyPr>
          <a:lstStyle/>
          <a:p>
            <a:pPr algn="ctr"/>
            <a:r>
              <a:rPr lang="es-CO" dirty="0">
                <a:solidFill>
                  <a:schemeClr val="bg1"/>
                </a:solidFill>
              </a:rPr>
              <a:t>¿Cómo funciona?</a:t>
            </a:r>
          </a:p>
          <a:p>
            <a:pPr algn="ctr"/>
            <a:endParaRPr lang="es-CO" dirty="0">
              <a:solidFill>
                <a:schemeClr val="bg1"/>
              </a:solidFill>
            </a:endParaRPr>
          </a:p>
          <a:p>
            <a:pPr algn="just"/>
            <a:r>
              <a:rPr lang="es-CO" sz="1350" dirty="0">
                <a:solidFill>
                  <a:schemeClr val="bg1"/>
                </a:solidFill>
              </a:rPr>
              <a:t>A través de un proceso de facturación que utilice tecnologías de información, en  forma directa o a través de terceros.</a:t>
            </a:r>
            <a:endParaRPr lang="en-US" sz="1350" dirty="0">
              <a:solidFill>
                <a:schemeClr val="bg1"/>
              </a:solidFill>
            </a:endParaRPr>
          </a:p>
        </p:txBody>
      </p:sp>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1899" y="1409874"/>
            <a:ext cx="1880218" cy="940110"/>
          </a:xfrm>
          <a:prstGeom prst="rect">
            <a:avLst/>
          </a:prstGeom>
        </p:spPr>
      </p:pic>
      <p:sp>
        <p:nvSpPr>
          <p:cNvPr id="16" name="CuadroTexto 15"/>
          <p:cNvSpPr txBox="1"/>
          <p:nvPr/>
        </p:nvSpPr>
        <p:spPr>
          <a:xfrm>
            <a:off x="6441135" y="2436759"/>
            <a:ext cx="2434283" cy="1477328"/>
          </a:xfrm>
          <a:prstGeom prst="rect">
            <a:avLst/>
          </a:prstGeom>
          <a:noFill/>
        </p:spPr>
        <p:txBody>
          <a:bodyPr wrap="square" rtlCol="0">
            <a:spAutoFit/>
          </a:bodyPr>
          <a:lstStyle/>
          <a:p>
            <a:pPr algn="ctr"/>
            <a:r>
              <a:rPr lang="es-CO" dirty="0">
                <a:solidFill>
                  <a:schemeClr val="bg1"/>
                </a:solidFill>
              </a:rPr>
              <a:t>Atributos</a:t>
            </a:r>
          </a:p>
          <a:p>
            <a:pPr algn="ctr"/>
            <a:endParaRPr lang="es-CO" dirty="0">
              <a:solidFill>
                <a:schemeClr val="bg1"/>
              </a:solidFill>
            </a:endParaRPr>
          </a:p>
          <a:p>
            <a:pPr algn="just"/>
            <a:r>
              <a:rPr lang="es-CO" sz="1350" dirty="0">
                <a:solidFill>
                  <a:schemeClr val="bg1"/>
                </a:solidFill>
              </a:rPr>
              <a:t>Garantiza la autenticidad e integridad del documento desde su emisión y durante todo el tiempo de conservación</a:t>
            </a:r>
            <a:endParaRPr lang="en-US" sz="1350" dirty="0">
              <a:solidFill>
                <a:schemeClr val="bg1"/>
              </a:solidFill>
            </a:endParaRPr>
          </a:p>
        </p:txBody>
      </p:sp>
      <p:pic>
        <p:nvPicPr>
          <p:cNvPr id="15" name="Imagen 14">
            <a:extLst>
              <a:ext uri="{FF2B5EF4-FFF2-40B4-BE49-F238E27FC236}">
                <a16:creationId xmlns:a16="http://schemas.microsoft.com/office/drawing/2014/main" id="{E70422AC-3097-4884-903E-BBECA1F38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0540" y="319850"/>
            <a:ext cx="1867930" cy="785445"/>
          </a:xfrm>
          <a:prstGeom prst="rect">
            <a:avLst/>
          </a:prstGeom>
        </p:spPr>
      </p:pic>
    </p:spTree>
    <p:extLst>
      <p:ext uri="{BB962C8B-B14F-4D97-AF65-F5344CB8AC3E}">
        <p14:creationId xmlns:p14="http://schemas.microsoft.com/office/powerpoint/2010/main" val="418784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12652" y="365127"/>
            <a:ext cx="6220046" cy="1049004"/>
          </a:xfrm>
        </p:spPr>
        <p:txBody>
          <a:bodyPr>
            <a:normAutofit fontScale="90000"/>
          </a:bodyPr>
          <a:lstStyle/>
          <a:p>
            <a:r>
              <a:rPr lang="es-CO" b="1" dirty="0"/>
              <a:t>PROVEEDOR TECNOLÓGICO </a:t>
            </a:r>
            <a:endParaRPr lang="es-CO" dirty="0"/>
          </a:p>
        </p:txBody>
      </p:sp>
      <p:sp>
        <p:nvSpPr>
          <p:cNvPr id="3" name="Marcador de contenido 2"/>
          <p:cNvSpPr>
            <a:spLocks noGrp="1"/>
          </p:cNvSpPr>
          <p:nvPr>
            <p:ph idx="1"/>
          </p:nvPr>
        </p:nvSpPr>
        <p:spPr>
          <a:xfrm>
            <a:off x="628650" y="1690689"/>
            <a:ext cx="7886700" cy="4351338"/>
          </a:xfrm>
        </p:spPr>
        <p:txBody>
          <a:bodyPr/>
          <a:lstStyle/>
          <a:p>
            <a:pPr algn="just"/>
            <a:r>
              <a:rPr lang="es-CO" dirty="0"/>
              <a:t>La DIAN ya tiene habilitados a Proveedores Tecnológicos mediante resolución. Consulta en sitio web.</a:t>
            </a:r>
          </a:p>
          <a:p>
            <a:pPr algn="just"/>
            <a:r>
              <a:rPr lang="es-CO" dirty="0"/>
              <a:t>Estos proveedores cumplen los requisitos exigidos por la DIAN.</a:t>
            </a:r>
          </a:p>
          <a:p>
            <a:pPr algn="just"/>
            <a:r>
              <a:rPr lang="es-CO" dirty="0"/>
              <a:t>Prestan sus servicios a los obligados a facturar electrónicamente.</a:t>
            </a:r>
          </a:p>
        </p:txBody>
      </p:sp>
      <p:sp>
        <p:nvSpPr>
          <p:cNvPr id="4" name="CuadroTexto 3">
            <a:extLst>
              <a:ext uri="{FF2B5EF4-FFF2-40B4-BE49-F238E27FC236}">
                <a16:creationId xmlns:a16="http://schemas.microsoft.com/office/drawing/2014/main" id="{371EBDC0-CB93-43DD-8D94-92799FA3FF92}"/>
              </a:ext>
            </a:extLst>
          </p:cNvPr>
          <p:cNvSpPr txBox="1"/>
          <p:nvPr/>
        </p:nvSpPr>
        <p:spPr>
          <a:xfrm>
            <a:off x="6238923" y="291471"/>
            <a:ext cx="2766853" cy="1049004"/>
          </a:xfrm>
          <a:prstGeom prst="rect">
            <a:avLst/>
          </a:prstGeom>
          <a:solidFill>
            <a:schemeClr val="bg1"/>
          </a:solidFill>
        </p:spPr>
        <p:txBody>
          <a:bodyPr wrap="square" rtlCol="0">
            <a:spAutoFit/>
          </a:bodyPr>
          <a:lstStyle/>
          <a:p>
            <a:endParaRPr lang="es-CO" dirty="0"/>
          </a:p>
        </p:txBody>
      </p:sp>
      <p:pic>
        <p:nvPicPr>
          <p:cNvPr id="5" name="Imagen 4">
            <a:extLst>
              <a:ext uri="{FF2B5EF4-FFF2-40B4-BE49-F238E27FC236}">
                <a16:creationId xmlns:a16="http://schemas.microsoft.com/office/drawing/2014/main" id="{68051EF6-A575-4D8F-BB9F-1C08C47BD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540" y="319850"/>
            <a:ext cx="1867930" cy="785445"/>
          </a:xfrm>
          <a:prstGeom prst="rect">
            <a:avLst/>
          </a:prstGeom>
        </p:spPr>
      </p:pic>
    </p:spTree>
    <p:extLst>
      <p:ext uri="{BB962C8B-B14F-4D97-AF65-F5344CB8AC3E}">
        <p14:creationId xmlns:p14="http://schemas.microsoft.com/office/powerpoint/2010/main" val="374403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693" y="632027"/>
            <a:ext cx="7113181" cy="750539"/>
          </a:xfrm>
        </p:spPr>
        <p:txBody>
          <a:bodyPr>
            <a:normAutofit/>
          </a:bodyPr>
          <a:lstStyle/>
          <a:p>
            <a:pPr algn="ctr"/>
            <a:r>
              <a:rPr lang="es-ES" b="1" dirty="0"/>
              <a:t>PILARES FUNDAMENTALES</a:t>
            </a:r>
            <a:endParaRPr lang="es-CO" b="1"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6" name="Grupo 5">
            <a:extLst>
              <a:ext uri="{FF2B5EF4-FFF2-40B4-BE49-F238E27FC236}">
                <a16:creationId xmlns:a16="http://schemas.microsoft.com/office/drawing/2014/main" id="{8272A2C9-9F03-4869-8833-DE84C49194CC}"/>
              </a:ext>
            </a:extLst>
          </p:cNvPr>
          <p:cNvGrpSpPr/>
          <p:nvPr/>
        </p:nvGrpSpPr>
        <p:grpSpPr>
          <a:xfrm>
            <a:off x="871870" y="1658679"/>
            <a:ext cx="7921256" cy="3657601"/>
            <a:chOff x="77386" y="1757903"/>
            <a:chExt cx="8823811" cy="5060341"/>
          </a:xfrm>
        </p:grpSpPr>
        <p:pic>
          <p:nvPicPr>
            <p:cNvPr id="7" name="Imagen 6">
              <a:extLst>
                <a:ext uri="{FF2B5EF4-FFF2-40B4-BE49-F238E27FC236}">
                  <a16:creationId xmlns:a16="http://schemas.microsoft.com/office/drawing/2014/main" id="{0E806542-6C9C-4ED8-A6E2-C8F20DE3BB97}"/>
                </a:ext>
              </a:extLst>
            </p:cNvPr>
            <p:cNvPicPr>
              <a:picLocks noChangeAspect="1"/>
            </p:cNvPicPr>
            <p:nvPr/>
          </p:nvPicPr>
          <p:blipFill>
            <a:blip r:embed="rId3"/>
            <a:stretch>
              <a:fillRect/>
            </a:stretch>
          </p:blipFill>
          <p:spPr>
            <a:xfrm>
              <a:off x="77386" y="3816818"/>
              <a:ext cx="2680614" cy="2847975"/>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D2CFEB21-EA8B-48C9-9220-CEA3C7C63913}"/>
                </a:ext>
              </a:extLst>
            </p:cNvPr>
            <p:cNvPicPr>
              <a:picLocks noChangeAspect="1"/>
            </p:cNvPicPr>
            <p:nvPr/>
          </p:nvPicPr>
          <p:blipFill>
            <a:blip r:embed="rId4"/>
            <a:stretch>
              <a:fillRect/>
            </a:stretch>
          </p:blipFill>
          <p:spPr>
            <a:xfrm>
              <a:off x="3109438" y="2016703"/>
              <a:ext cx="2771775" cy="2847975"/>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id="{B6A4AA32-2A14-42BE-8AF8-A4611E9B4BA1}"/>
                </a:ext>
              </a:extLst>
            </p:cNvPr>
            <p:cNvPicPr>
              <a:picLocks noChangeAspect="1"/>
            </p:cNvPicPr>
            <p:nvPr/>
          </p:nvPicPr>
          <p:blipFill>
            <a:blip r:embed="rId5"/>
            <a:stretch>
              <a:fillRect/>
            </a:stretch>
          </p:blipFill>
          <p:spPr>
            <a:xfrm>
              <a:off x="6129422" y="3816818"/>
              <a:ext cx="2771775" cy="2876162"/>
            </a:xfrm>
            <a:prstGeom prst="rect">
              <a:avLst/>
            </a:prstGeom>
            <a:ln>
              <a:noFill/>
            </a:ln>
            <a:effectLst>
              <a:outerShdw blurRad="292100" dist="139700" dir="2700000" algn="tl" rotWithShape="0">
                <a:srgbClr val="333333">
                  <a:alpha val="65000"/>
                </a:srgbClr>
              </a:outerShdw>
            </a:effectLst>
          </p:spPr>
        </p:pic>
        <p:pic>
          <p:nvPicPr>
            <p:cNvPr id="10" name="Imagen 9">
              <a:extLst>
                <a:ext uri="{FF2B5EF4-FFF2-40B4-BE49-F238E27FC236}">
                  <a16:creationId xmlns:a16="http://schemas.microsoft.com/office/drawing/2014/main" id="{38742E7D-0D68-4688-B9B0-0A694928CBA6}"/>
                </a:ext>
              </a:extLst>
            </p:cNvPr>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12073"/>
            <a:stretch/>
          </p:blipFill>
          <p:spPr>
            <a:xfrm>
              <a:off x="955085" y="2132988"/>
              <a:ext cx="878895" cy="772785"/>
            </a:xfrm>
            <a:prstGeom prst="rect">
              <a:avLst/>
            </a:prstGeom>
            <a:ln>
              <a:noFill/>
            </a:ln>
            <a:effectLst>
              <a:softEdge rad="112500"/>
            </a:effectLst>
          </p:spPr>
        </p:pic>
        <p:pic>
          <p:nvPicPr>
            <p:cNvPr id="11" name="Imagen 10">
              <a:extLst>
                <a:ext uri="{FF2B5EF4-FFF2-40B4-BE49-F238E27FC236}">
                  <a16:creationId xmlns:a16="http://schemas.microsoft.com/office/drawing/2014/main" id="{3C47903C-06E9-4642-ADFD-EB2EBF0172D1}"/>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952290" y="5861065"/>
              <a:ext cx="1092310" cy="957179"/>
            </a:xfrm>
            <a:prstGeom prst="rect">
              <a:avLst/>
            </a:prstGeom>
            <a:ln>
              <a:noFill/>
            </a:ln>
            <a:effectLst>
              <a:softEdge rad="112500"/>
            </a:effectLst>
          </p:spPr>
        </p:pic>
        <p:pic>
          <p:nvPicPr>
            <p:cNvPr id="12" name="Imagen 11">
              <a:extLst>
                <a:ext uri="{FF2B5EF4-FFF2-40B4-BE49-F238E27FC236}">
                  <a16:creationId xmlns:a16="http://schemas.microsoft.com/office/drawing/2014/main" id="{BDBEE4FD-E3FD-42B9-881F-72E9E4033AE5}"/>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67873" y="1757903"/>
              <a:ext cx="1011420" cy="1074828"/>
            </a:xfrm>
            <a:prstGeom prst="rect">
              <a:avLst/>
            </a:prstGeom>
            <a:ln>
              <a:noFill/>
            </a:ln>
            <a:effectLst>
              <a:softEdge rad="112500"/>
            </a:effectLst>
          </p:spPr>
        </p:pic>
        <p:grpSp>
          <p:nvGrpSpPr>
            <p:cNvPr id="13" name="Grupo 12">
              <a:extLst>
                <a:ext uri="{FF2B5EF4-FFF2-40B4-BE49-F238E27FC236}">
                  <a16:creationId xmlns:a16="http://schemas.microsoft.com/office/drawing/2014/main" id="{C0DE8533-EFF9-4227-9787-7A3FE49E68C0}"/>
                </a:ext>
              </a:extLst>
            </p:cNvPr>
            <p:cNvGrpSpPr/>
            <p:nvPr/>
          </p:nvGrpSpPr>
          <p:grpSpPr>
            <a:xfrm>
              <a:off x="4339309" y="4928669"/>
              <a:ext cx="295836" cy="788893"/>
              <a:chOff x="-578224" y="107577"/>
              <a:chExt cx="295836" cy="788893"/>
            </a:xfrm>
          </p:grpSpPr>
          <p:sp>
            <p:nvSpPr>
              <p:cNvPr id="22" name="Elipse 21">
                <a:extLst>
                  <a:ext uri="{FF2B5EF4-FFF2-40B4-BE49-F238E27FC236}">
                    <a16:creationId xmlns:a16="http://schemas.microsoft.com/office/drawing/2014/main" id="{36F9A067-A3EA-4CF3-B3C6-CFF3332C8E06}"/>
                  </a:ext>
                </a:extLst>
              </p:cNvPr>
              <p:cNvSpPr/>
              <p:nvPr/>
            </p:nvSpPr>
            <p:spPr>
              <a:xfrm>
                <a:off x="-578224" y="107577"/>
                <a:ext cx="295836" cy="29583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400"/>
              </a:p>
            </p:txBody>
          </p:sp>
          <p:sp>
            <p:nvSpPr>
              <p:cNvPr id="23" name="Elipse 22">
                <a:extLst>
                  <a:ext uri="{FF2B5EF4-FFF2-40B4-BE49-F238E27FC236}">
                    <a16:creationId xmlns:a16="http://schemas.microsoft.com/office/drawing/2014/main" id="{3241595F-2AEE-46D5-B23B-0DABE006BA6D}"/>
                  </a:ext>
                </a:extLst>
              </p:cNvPr>
              <p:cNvSpPr/>
              <p:nvPr/>
            </p:nvSpPr>
            <p:spPr>
              <a:xfrm>
                <a:off x="-546847" y="457202"/>
                <a:ext cx="219634" cy="219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400"/>
              </a:p>
            </p:txBody>
          </p:sp>
          <p:sp>
            <p:nvSpPr>
              <p:cNvPr id="24" name="Elipse 23">
                <a:extLst>
                  <a:ext uri="{FF2B5EF4-FFF2-40B4-BE49-F238E27FC236}">
                    <a16:creationId xmlns:a16="http://schemas.microsoft.com/office/drawing/2014/main" id="{2F5110F4-1A76-4027-B6DD-3A07F6C01D91}"/>
                  </a:ext>
                </a:extLst>
              </p:cNvPr>
              <p:cNvSpPr/>
              <p:nvPr/>
            </p:nvSpPr>
            <p:spPr>
              <a:xfrm>
                <a:off x="-528917" y="735105"/>
                <a:ext cx="161365" cy="1613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400"/>
              </a:p>
            </p:txBody>
          </p:sp>
        </p:grpSp>
        <p:grpSp>
          <p:nvGrpSpPr>
            <p:cNvPr id="14" name="Grupo 13">
              <a:extLst>
                <a:ext uri="{FF2B5EF4-FFF2-40B4-BE49-F238E27FC236}">
                  <a16:creationId xmlns:a16="http://schemas.microsoft.com/office/drawing/2014/main" id="{3FB99221-DB30-478F-9517-8B61D81C1880}"/>
                </a:ext>
              </a:extLst>
            </p:cNvPr>
            <p:cNvGrpSpPr/>
            <p:nvPr/>
          </p:nvGrpSpPr>
          <p:grpSpPr>
            <a:xfrm flipV="1">
              <a:off x="7463778" y="2876336"/>
              <a:ext cx="290500" cy="876998"/>
              <a:chOff x="-578224" y="107577"/>
              <a:chExt cx="295836" cy="788893"/>
            </a:xfrm>
          </p:grpSpPr>
          <p:sp>
            <p:nvSpPr>
              <p:cNvPr id="19" name="Elipse 18">
                <a:extLst>
                  <a:ext uri="{FF2B5EF4-FFF2-40B4-BE49-F238E27FC236}">
                    <a16:creationId xmlns:a16="http://schemas.microsoft.com/office/drawing/2014/main" id="{CC9611E1-1E38-429B-88A6-C8188C5ECA19}"/>
                  </a:ext>
                </a:extLst>
              </p:cNvPr>
              <p:cNvSpPr/>
              <p:nvPr/>
            </p:nvSpPr>
            <p:spPr>
              <a:xfrm>
                <a:off x="-578224" y="107577"/>
                <a:ext cx="295836" cy="29583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400"/>
              </a:p>
            </p:txBody>
          </p:sp>
          <p:sp>
            <p:nvSpPr>
              <p:cNvPr id="20" name="Elipse 19">
                <a:extLst>
                  <a:ext uri="{FF2B5EF4-FFF2-40B4-BE49-F238E27FC236}">
                    <a16:creationId xmlns:a16="http://schemas.microsoft.com/office/drawing/2014/main" id="{501B12BB-3209-4322-AA37-DF1D14D76B15}"/>
                  </a:ext>
                </a:extLst>
              </p:cNvPr>
              <p:cNvSpPr/>
              <p:nvPr/>
            </p:nvSpPr>
            <p:spPr>
              <a:xfrm>
                <a:off x="-546847" y="457202"/>
                <a:ext cx="219634" cy="219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400"/>
              </a:p>
            </p:txBody>
          </p:sp>
          <p:sp>
            <p:nvSpPr>
              <p:cNvPr id="21" name="Elipse 20">
                <a:extLst>
                  <a:ext uri="{FF2B5EF4-FFF2-40B4-BE49-F238E27FC236}">
                    <a16:creationId xmlns:a16="http://schemas.microsoft.com/office/drawing/2014/main" id="{2C4A3B76-F8D7-4522-A449-B2E2AD80A8B2}"/>
                  </a:ext>
                </a:extLst>
              </p:cNvPr>
              <p:cNvSpPr/>
              <p:nvPr/>
            </p:nvSpPr>
            <p:spPr>
              <a:xfrm>
                <a:off x="-528917" y="735105"/>
                <a:ext cx="161365" cy="1613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400"/>
              </a:p>
            </p:txBody>
          </p:sp>
        </p:grpSp>
        <p:grpSp>
          <p:nvGrpSpPr>
            <p:cNvPr id="15" name="Grupo 14">
              <a:extLst>
                <a:ext uri="{FF2B5EF4-FFF2-40B4-BE49-F238E27FC236}">
                  <a16:creationId xmlns:a16="http://schemas.microsoft.com/office/drawing/2014/main" id="{3DB6E8F5-F4B6-49AB-AD31-52D1E1D995B1}"/>
                </a:ext>
              </a:extLst>
            </p:cNvPr>
            <p:cNvGrpSpPr/>
            <p:nvPr/>
          </p:nvGrpSpPr>
          <p:grpSpPr>
            <a:xfrm flipV="1">
              <a:off x="1266888" y="2876336"/>
              <a:ext cx="290500" cy="876998"/>
              <a:chOff x="-578224" y="107577"/>
              <a:chExt cx="295836" cy="788893"/>
            </a:xfrm>
          </p:grpSpPr>
          <p:sp>
            <p:nvSpPr>
              <p:cNvPr id="16" name="Elipse 15">
                <a:extLst>
                  <a:ext uri="{FF2B5EF4-FFF2-40B4-BE49-F238E27FC236}">
                    <a16:creationId xmlns:a16="http://schemas.microsoft.com/office/drawing/2014/main" id="{98347196-B2D9-4C82-BCD2-42D957829232}"/>
                  </a:ext>
                </a:extLst>
              </p:cNvPr>
              <p:cNvSpPr/>
              <p:nvPr/>
            </p:nvSpPr>
            <p:spPr>
              <a:xfrm>
                <a:off x="-578224" y="107577"/>
                <a:ext cx="295836" cy="29583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400"/>
              </a:p>
            </p:txBody>
          </p:sp>
          <p:sp>
            <p:nvSpPr>
              <p:cNvPr id="17" name="Elipse 16">
                <a:extLst>
                  <a:ext uri="{FF2B5EF4-FFF2-40B4-BE49-F238E27FC236}">
                    <a16:creationId xmlns:a16="http://schemas.microsoft.com/office/drawing/2014/main" id="{E833902A-325B-4AE5-9E43-BB4789225604}"/>
                  </a:ext>
                </a:extLst>
              </p:cNvPr>
              <p:cNvSpPr/>
              <p:nvPr/>
            </p:nvSpPr>
            <p:spPr>
              <a:xfrm>
                <a:off x="-546847" y="457202"/>
                <a:ext cx="219634" cy="219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400"/>
              </a:p>
            </p:txBody>
          </p:sp>
          <p:sp>
            <p:nvSpPr>
              <p:cNvPr id="18" name="Elipse 17">
                <a:extLst>
                  <a:ext uri="{FF2B5EF4-FFF2-40B4-BE49-F238E27FC236}">
                    <a16:creationId xmlns:a16="http://schemas.microsoft.com/office/drawing/2014/main" id="{A19D2F3C-F2E0-4CD1-8B81-DD096783B4C5}"/>
                  </a:ext>
                </a:extLst>
              </p:cNvPr>
              <p:cNvSpPr/>
              <p:nvPr/>
            </p:nvSpPr>
            <p:spPr>
              <a:xfrm>
                <a:off x="-528917" y="735105"/>
                <a:ext cx="161365" cy="1613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400"/>
              </a:p>
            </p:txBody>
          </p:sp>
        </p:grpSp>
      </p:grpSp>
      <p:sp>
        <p:nvSpPr>
          <p:cNvPr id="25" name="CuadroTexto 24">
            <a:extLst>
              <a:ext uri="{FF2B5EF4-FFF2-40B4-BE49-F238E27FC236}">
                <a16:creationId xmlns:a16="http://schemas.microsoft.com/office/drawing/2014/main" id="{01BEC492-8F4E-430F-8EE3-316A5B6C8014}"/>
              </a:ext>
            </a:extLst>
          </p:cNvPr>
          <p:cNvSpPr txBox="1"/>
          <p:nvPr/>
        </p:nvSpPr>
        <p:spPr>
          <a:xfrm>
            <a:off x="6439612" y="350131"/>
            <a:ext cx="2704388" cy="785445"/>
          </a:xfrm>
          <a:prstGeom prst="rect">
            <a:avLst/>
          </a:prstGeom>
          <a:solidFill>
            <a:schemeClr val="bg1"/>
          </a:solidFill>
        </p:spPr>
        <p:txBody>
          <a:bodyPr wrap="square" rtlCol="0">
            <a:spAutoFit/>
          </a:bodyPr>
          <a:lstStyle/>
          <a:p>
            <a:endParaRPr lang="es-CO" dirty="0"/>
          </a:p>
        </p:txBody>
      </p:sp>
      <p:pic>
        <p:nvPicPr>
          <p:cNvPr id="26" name="Imagen 25">
            <a:extLst>
              <a:ext uri="{FF2B5EF4-FFF2-40B4-BE49-F238E27FC236}">
                <a16:creationId xmlns:a16="http://schemas.microsoft.com/office/drawing/2014/main" id="{966E621A-4FFC-4AD2-BB0A-E34CF7D759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7634" y="310354"/>
            <a:ext cx="2041610" cy="785445"/>
          </a:xfrm>
          <a:prstGeom prst="rect">
            <a:avLst/>
          </a:prstGeom>
        </p:spPr>
      </p:pic>
    </p:spTree>
    <p:extLst>
      <p:ext uri="{BB962C8B-B14F-4D97-AF65-F5344CB8AC3E}">
        <p14:creationId xmlns:p14="http://schemas.microsoft.com/office/powerpoint/2010/main" val="310270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9169475-D96F-4791-8D01-BAD9CCDE16F4}"/>
              </a:ext>
            </a:extLst>
          </p:cNvPr>
          <p:cNvPicPr>
            <a:picLocks noChangeAspect="1"/>
          </p:cNvPicPr>
          <p:nvPr/>
        </p:nvPicPr>
        <p:blipFill rotWithShape="1">
          <a:blip r:embed="rId2"/>
          <a:srcRect l="32369" t="17648" r="32363" b="6072"/>
          <a:stretch/>
        </p:blipFill>
        <p:spPr>
          <a:xfrm>
            <a:off x="0" y="182572"/>
            <a:ext cx="5893728" cy="6492856"/>
          </a:xfrm>
          <a:prstGeom prst="rect">
            <a:avLst/>
          </a:prstGeom>
        </p:spPr>
      </p:pic>
      <p:pic>
        <p:nvPicPr>
          <p:cNvPr id="5" name="Imagen 4">
            <a:extLst>
              <a:ext uri="{FF2B5EF4-FFF2-40B4-BE49-F238E27FC236}">
                <a16:creationId xmlns:a16="http://schemas.microsoft.com/office/drawing/2014/main" id="{81344E4D-067D-4F47-85C7-04665AA80E64}"/>
              </a:ext>
            </a:extLst>
          </p:cNvPr>
          <p:cNvPicPr>
            <a:picLocks noChangeAspect="1"/>
          </p:cNvPicPr>
          <p:nvPr/>
        </p:nvPicPr>
        <p:blipFill rotWithShape="1">
          <a:blip r:embed="rId3"/>
          <a:srcRect l="33206" t="57279" r="46636" b="29018"/>
          <a:stretch/>
        </p:blipFill>
        <p:spPr>
          <a:xfrm>
            <a:off x="5188690" y="4699591"/>
            <a:ext cx="3242930" cy="1552353"/>
          </a:xfrm>
          <a:prstGeom prst="rect">
            <a:avLst/>
          </a:prstGeom>
        </p:spPr>
      </p:pic>
    </p:spTree>
    <p:extLst>
      <p:ext uri="{BB962C8B-B14F-4D97-AF65-F5344CB8AC3E}">
        <p14:creationId xmlns:p14="http://schemas.microsoft.com/office/powerpoint/2010/main" val="52778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73803" y="166632"/>
            <a:ext cx="7886700" cy="3727654"/>
          </a:xfrm>
        </p:spPr>
        <p:txBody>
          <a:bodyPr/>
          <a:lstStyle/>
          <a:p>
            <a:pPr algn="ctr"/>
            <a:r>
              <a:rPr lang="es-ES" b="1" dirty="0"/>
              <a:t>INCIDENTES DE SEGURIDAD DE LA INFORMACIÓN </a:t>
            </a:r>
            <a:endParaRPr lang="es-CO" b="1"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Graphic 8" descr="Bloquear">
            <a:extLst>
              <a:ext uri="{FF2B5EF4-FFF2-40B4-BE49-F238E27FC236}">
                <a16:creationId xmlns:a16="http://schemas.microsoft.com/office/drawing/2014/main" id="{C10EE247-9C1C-4C01-BA48-1292BA2D49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6828" y="2411100"/>
            <a:ext cx="2390344" cy="2390344"/>
          </a:xfrm>
          <a:prstGeom prst="rect">
            <a:avLst/>
          </a:prstGeom>
        </p:spPr>
      </p:pic>
      <p:sp>
        <p:nvSpPr>
          <p:cNvPr id="5" name="CuadroTexto 4">
            <a:extLst>
              <a:ext uri="{FF2B5EF4-FFF2-40B4-BE49-F238E27FC236}">
                <a16:creationId xmlns:a16="http://schemas.microsoft.com/office/drawing/2014/main" id="{05B2575D-5C74-4626-BF14-BDD4D89F6C42}"/>
              </a:ext>
            </a:extLst>
          </p:cNvPr>
          <p:cNvSpPr txBox="1"/>
          <p:nvPr/>
        </p:nvSpPr>
        <p:spPr>
          <a:xfrm>
            <a:off x="6322654" y="338190"/>
            <a:ext cx="2704388" cy="785445"/>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B93E5E4C-8620-471D-B90E-AF0B827F77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261" y="166632"/>
            <a:ext cx="2041610" cy="785445"/>
          </a:xfrm>
          <a:prstGeom prst="rect">
            <a:avLst/>
          </a:prstGeom>
        </p:spPr>
      </p:pic>
    </p:spTree>
    <p:extLst>
      <p:ext uri="{BB962C8B-B14F-4D97-AF65-F5344CB8AC3E}">
        <p14:creationId xmlns:p14="http://schemas.microsoft.com/office/powerpoint/2010/main" val="276906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93049" y="1014467"/>
            <a:ext cx="7886700" cy="1325563"/>
          </a:xfrm>
        </p:spPr>
        <p:txBody>
          <a:bodyPr/>
          <a:lstStyle/>
          <a:p>
            <a:pPr algn="ctr"/>
            <a:r>
              <a:rPr lang="es-ES" b="1" dirty="0"/>
              <a:t>EVENTOS</a:t>
            </a:r>
            <a:endParaRPr lang="es-CO" b="1"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Marcador de contenido 6">
            <a:extLst>
              <a:ext uri="{FF2B5EF4-FFF2-40B4-BE49-F238E27FC236}">
                <a16:creationId xmlns:a16="http://schemas.microsoft.com/office/drawing/2014/main" id="{C7506FAB-894B-46FA-A670-96D95AFDFA43}"/>
              </a:ext>
            </a:extLst>
          </p:cNvPr>
          <p:cNvSpPr>
            <a:spLocks noGrp="1"/>
          </p:cNvSpPr>
          <p:nvPr>
            <p:ph idx="1"/>
          </p:nvPr>
        </p:nvSpPr>
        <p:spPr>
          <a:xfrm>
            <a:off x="465457" y="2342302"/>
            <a:ext cx="8550951" cy="4351338"/>
          </a:xfrm>
        </p:spPr>
        <p:txBody>
          <a:bodyPr/>
          <a:lstStyle/>
          <a:p>
            <a:pPr algn="ctr"/>
            <a:r>
              <a:rPr lang="es-ES" dirty="0"/>
              <a:t>Los eventos se definen  como un tipo de cambio que </a:t>
            </a:r>
            <a:r>
              <a:rPr lang="es-ES" b="1" dirty="0"/>
              <a:t>no presenta resultados negativos</a:t>
            </a:r>
            <a:r>
              <a:rPr lang="es-ES" dirty="0"/>
              <a:t>. Un evento puede no tener implicaciones negativas. El término evento puede ser utilizado como una expresión neutral.</a:t>
            </a:r>
          </a:p>
        </p:txBody>
      </p:sp>
      <p:sp>
        <p:nvSpPr>
          <p:cNvPr id="6" name="CuadroTexto 5">
            <a:extLst>
              <a:ext uri="{FF2B5EF4-FFF2-40B4-BE49-F238E27FC236}">
                <a16:creationId xmlns:a16="http://schemas.microsoft.com/office/drawing/2014/main" id="{22C785CE-C436-4BC5-A91E-A0DC2FE24271}"/>
              </a:ext>
            </a:extLst>
          </p:cNvPr>
          <p:cNvSpPr txBox="1"/>
          <p:nvPr/>
        </p:nvSpPr>
        <p:spPr>
          <a:xfrm>
            <a:off x="6322654" y="338190"/>
            <a:ext cx="2704388" cy="785445"/>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BBA4D39D-1A47-4E50-B6A3-222A9A39C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261" y="166632"/>
            <a:ext cx="2041610" cy="785445"/>
          </a:xfrm>
          <a:prstGeom prst="rect">
            <a:avLst/>
          </a:prstGeom>
        </p:spPr>
      </p:pic>
    </p:spTree>
    <p:extLst>
      <p:ext uri="{BB962C8B-B14F-4D97-AF65-F5344CB8AC3E}">
        <p14:creationId xmlns:p14="http://schemas.microsoft.com/office/powerpoint/2010/main" val="383664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80753" y="440308"/>
            <a:ext cx="6698512" cy="984454"/>
          </a:xfrm>
        </p:spPr>
        <p:txBody>
          <a:bodyPr>
            <a:normAutofit fontScale="90000"/>
          </a:bodyPr>
          <a:lstStyle/>
          <a:p>
            <a:pPr algn="ctr"/>
            <a:r>
              <a:rPr lang="es-ES" b="1" dirty="0"/>
              <a:t>INCIDENTE DE SEGURIDAD DE LA INFORMACIÓN</a:t>
            </a:r>
            <a:endParaRPr lang="es-CO" b="1"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Marcador de contenido 6">
            <a:extLst>
              <a:ext uri="{FF2B5EF4-FFF2-40B4-BE49-F238E27FC236}">
                <a16:creationId xmlns:a16="http://schemas.microsoft.com/office/drawing/2014/main" id="{C7506FAB-894B-46FA-A670-96D95AFDFA43}"/>
              </a:ext>
            </a:extLst>
          </p:cNvPr>
          <p:cNvSpPr>
            <a:spLocks noGrp="1"/>
          </p:cNvSpPr>
          <p:nvPr>
            <p:ph idx="1"/>
          </p:nvPr>
        </p:nvSpPr>
        <p:spPr>
          <a:xfrm>
            <a:off x="231542" y="1684816"/>
            <a:ext cx="8876871" cy="5173184"/>
          </a:xfrm>
        </p:spPr>
        <p:txBody>
          <a:bodyPr/>
          <a:lstStyle/>
          <a:p>
            <a:pPr algn="just"/>
            <a:r>
              <a:rPr lang="es-CO" dirty="0">
                <a:solidFill>
                  <a:srgbClr val="000000"/>
                </a:solidFill>
              </a:rPr>
              <a:t>Según la </a:t>
            </a:r>
            <a:r>
              <a:rPr lang="es-CO" b="1" dirty="0">
                <a:solidFill>
                  <a:schemeClr val="accent6"/>
                </a:solidFill>
              </a:rPr>
              <a:t>norma ISO 27035 </a:t>
            </a:r>
            <a:r>
              <a:rPr lang="es-CO" dirty="0">
                <a:solidFill>
                  <a:srgbClr val="000000"/>
                </a:solidFill>
              </a:rPr>
              <a:t>Gestión de Incidentes de Seguridad de la Información es:</a:t>
            </a:r>
          </a:p>
          <a:p>
            <a:pPr algn="just"/>
            <a:r>
              <a:rPr lang="es-CO" dirty="0">
                <a:solidFill>
                  <a:srgbClr val="000000"/>
                </a:solidFill>
              </a:rPr>
              <a:t>“Un Incidente de Seguridad de la Información es indicado por </a:t>
            </a:r>
            <a:r>
              <a:rPr lang="es-CO" b="1" u="sng" dirty="0">
                <a:solidFill>
                  <a:schemeClr val="accent6"/>
                </a:solidFill>
              </a:rPr>
              <a:t>un único o una serie de eventos seguridad de la información indeseados o inesperados</a:t>
            </a:r>
            <a:r>
              <a:rPr lang="es-CO" dirty="0">
                <a:solidFill>
                  <a:srgbClr val="000000"/>
                </a:solidFill>
              </a:rPr>
              <a:t>, que tienen una probabilidad significativa de comprometer las operaciones de la Entidad y de amenazar la Seguridad de la Información”.</a:t>
            </a:r>
          </a:p>
          <a:p>
            <a:endParaRPr lang="es-ES" dirty="0"/>
          </a:p>
        </p:txBody>
      </p:sp>
      <p:sp>
        <p:nvSpPr>
          <p:cNvPr id="6" name="CuadroTexto 5">
            <a:extLst>
              <a:ext uri="{FF2B5EF4-FFF2-40B4-BE49-F238E27FC236}">
                <a16:creationId xmlns:a16="http://schemas.microsoft.com/office/drawing/2014/main" id="{E31974A6-B72F-465F-9605-D57F356587E8}"/>
              </a:ext>
            </a:extLst>
          </p:cNvPr>
          <p:cNvSpPr txBox="1"/>
          <p:nvPr/>
        </p:nvSpPr>
        <p:spPr>
          <a:xfrm>
            <a:off x="6322654" y="338190"/>
            <a:ext cx="2704388" cy="785445"/>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0E36F04C-D745-45CC-AA7E-DAAF07693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261" y="166632"/>
            <a:ext cx="2041610" cy="785445"/>
          </a:xfrm>
          <a:prstGeom prst="rect">
            <a:avLst/>
          </a:prstGeom>
        </p:spPr>
      </p:pic>
    </p:spTree>
    <p:extLst>
      <p:ext uri="{BB962C8B-B14F-4D97-AF65-F5344CB8AC3E}">
        <p14:creationId xmlns:p14="http://schemas.microsoft.com/office/powerpoint/2010/main" val="27504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1542" y="312719"/>
            <a:ext cx="5945975" cy="718640"/>
          </a:xfrm>
        </p:spPr>
        <p:txBody>
          <a:bodyPr>
            <a:normAutofit/>
          </a:bodyPr>
          <a:lstStyle/>
          <a:p>
            <a:pPr algn="ctr"/>
            <a:r>
              <a:rPr lang="es-ES" b="1" dirty="0"/>
              <a:t>EJEMPLOS DE EVENTOS</a:t>
            </a:r>
            <a:endParaRPr lang="es-CO" b="1"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Marcador de contenido 6">
            <a:extLst>
              <a:ext uri="{FF2B5EF4-FFF2-40B4-BE49-F238E27FC236}">
                <a16:creationId xmlns:a16="http://schemas.microsoft.com/office/drawing/2014/main" id="{C7506FAB-894B-46FA-A670-96D95AFDFA43}"/>
              </a:ext>
            </a:extLst>
          </p:cNvPr>
          <p:cNvSpPr>
            <a:spLocks noGrp="1"/>
          </p:cNvSpPr>
          <p:nvPr>
            <p:ph idx="1"/>
          </p:nvPr>
        </p:nvSpPr>
        <p:spPr>
          <a:xfrm>
            <a:off x="133564" y="1275667"/>
            <a:ext cx="8876871" cy="5173184"/>
          </a:xfrm>
        </p:spPr>
        <p:txBody>
          <a:bodyPr/>
          <a:lstStyle/>
          <a:p>
            <a:pPr marL="342900" algn="just">
              <a:lnSpc>
                <a:spcPct val="110000"/>
              </a:lnSpc>
            </a:pPr>
            <a:r>
              <a:rPr lang="en-US" dirty="0"/>
              <a:t>Un </a:t>
            </a:r>
            <a:r>
              <a:rPr lang="en-US" dirty="0" err="1"/>
              <a:t>usuario</a:t>
            </a:r>
            <a:r>
              <a:rPr lang="en-US" dirty="0"/>
              <a:t> que se </a:t>
            </a:r>
            <a:r>
              <a:rPr lang="en-US" dirty="0" err="1"/>
              <a:t>conecta</a:t>
            </a:r>
            <a:r>
              <a:rPr lang="en-US" dirty="0"/>
              <a:t> a un </a:t>
            </a:r>
            <a:r>
              <a:rPr lang="en-US" dirty="0" err="1"/>
              <a:t>sistema</a:t>
            </a:r>
            <a:r>
              <a:rPr lang="en-US" dirty="0"/>
              <a:t>.</a:t>
            </a:r>
          </a:p>
          <a:p>
            <a:pPr marL="342900" algn="just">
              <a:lnSpc>
                <a:spcPct val="110000"/>
              </a:lnSpc>
            </a:pPr>
            <a:r>
              <a:rPr lang="en-US" dirty="0"/>
              <a:t>Un </a:t>
            </a:r>
            <a:r>
              <a:rPr lang="en-US" dirty="0" err="1"/>
              <a:t>intento</a:t>
            </a:r>
            <a:r>
              <a:rPr lang="en-US" dirty="0"/>
              <a:t> </a:t>
            </a:r>
            <a:r>
              <a:rPr lang="en-US" dirty="0" err="1"/>
              <a:t>fallido</a:t>
            </a:r>
            <a:r>
              <a:rPr lang="en-US" dirty="0"/>
              <a:t> de un </a:t>
            </a:r>
            <a:r>
              <a:rPr lang="en-US" dirty="0" err="1"/>
              <a:t>usuario</a:t>
            </a:r>
            <a:r>
              <a:rPr lang="en-US" dirty="0"/>
              <a:t> para </a:t>
            </a:r>
            <a:r>
              <a:rPr lang="en-US" dirty="0" err="1"/>
              <a:t>ingresar</a:t>
            </a:r>
            <a:r>
              <a:rPr lang="en-US" dirty="0"/>
              <a:t> a una </a:t>
            </a:r>
            <a:r>
              <a:rPr lang="en-US" dirty="0" err="1"/>
              <a:t>aplicación</a:t>
            </a:r>
            <a:r>
              <a:rPr lang="en-US" dirty="0"/>
              <a:t>.</a:t>
            </a:r>
          </a:p>
          <a:p>
            <a:pPr marL="342900" algn="just">
              <a:lnSpc>
                <a:spcPct val="110000"/>
              </a:lnSpc>
            </a:pPr>
            <a:r>
              <a:rPr lang="en-US" dirty="0"/>
              <a:t>Un firewall que </a:t>
            </a:r>
            <a:r>
              <a:rPr lang="en-US" dirty="0" err="1"/>
              <a:t>permite</a:t>
            </a:r>
            <a:r>
              <a:rPr lang="en-US" dirty="0"/>
              <a:t> o </a:t>
            </a:r>
            <a:r>
              <a:rPr lang="en-US" dirty="0" err="1"/>
              <a:t>bloquea</a:t>
            </a:r>
            <a:r>
              <a:rPr lang="en-US" dirty="0"/>
              <a:t> un </a:t>
            </a:r>
            <a:r>
              <a:rPr lang="en-US" dirty="0" err="1"/>
              <a:t>acceso</a:t>
            </a:r>
            <a:r>
              <a:rPr lang="en-US" dirty="0"/>
              <a:t>.</a:t>
            </a:r>
          </a:p>
          <a:p>
            <a:pPr marL="342900" algn="just">
              <a:lnSpc>
                <a:spcPct val="110000"/>
              </a:lnSpc>
            </a:pPr>
            <a:r>
              <a:rPr lang="en-US" dirty="0"/>
              <a:t>Una </a:t>
            </a:r>
            <a:r>
              <a:rPr lang="en-US" dirty="0" err="1"/>
              <a:t>notificación</a:t>
            </a:r>
            <a:r>
              <a:rPr lang="en-US" dirty="0"/>
              <a:t> de </a:t>
            </a:r>
            <a:r>
              <a:rPr lang="en-US" dirty="0" err="1"/>
              <a:t>cambio</a:t>
            </a:r>
            <a:r>
              <a:rPr lang="en-US" dirty="0"/>
              <a:t> de </a:t>
            </a:r>
            <a:r>
              <a:rPr lang="en-US" dirty="0" err="1"/>
              <a:t>contraseña</a:t>
            </a:r>
            <a:r>
              <a:rPr lang="en-US" dirty="0"/>
              <a:t> de un </a:t>
            </a:r>
            <a:r>
              <a:rPr lang="en-US" dirty="0" err="1"/>
              <a:t>usuario</a:t>
            </a:r>
            <a:r>
              <a:rPr lang="en-US" dirty="0"/>
              <a:t> </a:t>
            </a:r>
            <a:r>
              <a:rPr lang="en-US" dirty="0" err="1"/>
              <a:t>privilegiado</a:t>
            </a:r>
            <a:r>
              <a:rPr lang="en-US" dirty="0"/>
              <a:t>, etc.</a:t>
            </a:r>
          </a:p>
          <a:p>
            <a:pPr marL="342900" algn="just">
              <a:lnSpc>
                <a:spcPct val="110000"/>
              </a:lnSpc>
            </a:pPr>
            <a:r>
              <a:rPr lang="en-US" dirty="0"/>
              <a:t>Se debe </a:t>
            </a:r>
            <a:r>
              <a:rPr lang="en-US" dirty="0" err="1"/>
              <a:t>destacar</a:t>
            </a:r>
            <a:r>
              <a:rPr lang="en-US" dirty="0"/>
              <a:t> que un </a:t>
            </a:r>
            <a:r>
              <a:rPr lang="en-US" dirty="0" err="1"/>
              <a:t>Evento</a:t>
            </a:r>
            <a:r>
              <a:rPr lang="en-US" dirty="0"/>
              <a:t> de </a:t>
            </a:r>
            <a:r>
              <a:rPr lang="en-US" dirty="0" err="1"/>
              <a:t>Seguridad</a:t>
            </a:r>
            <a:r>
              <a:rPr lang="en-US" dirty="0"/>
              <a:t> </a:t>
            </a:r>
            <a:r>
              <a:rPr lang="en-US" dirty="0" err="1"/>
              <a:t>Informática</a:t>
            </a:r>
            <a:r>
              <a:rPr lang="en-US" dirty="0"/>
              <a:t> no es </a:t>
            </a:r>
            <a:r>
              <a:rPr lang="en-US" dirty="0" err="1"/>
              <a:t>necesariamente</a:t>
            </a:r>
            <a:r>
              <a:rPr lang="en-US" dirty="0"/>
              <a:t> una </a:t>
            </a:r>
            <a:r>
              <a:rPr lang="en-US" dirty="0" err="1"/>
              <a:t>ocurrencia</a:t>
            </a:r>
            <a:r>
              <a:rPr lang="en-US" dirty="0"/>
              <a:t> </a:t>
            </a:r>
            <a:r>
              <a:rPr lang="en-US" dirty="0" err="1"/>
              <a:t>maliciosa</a:t>
            </a:r>
            <a:r>
              <a:rPr lang="en-US" dirty="0"/>
              <a:t>.</a:t>
            </a:r>
          </a:p>
          <a:p>
            <a:endParaRPr lang="es-ES" dirty="0"/>
          </a:p>
        </p:txBody>
      </p:sp>
      <p:sp>
        <p:nvSpPr>
          <p:cNvPr id="6" name="CuadroTexto 5">
            <a:extLst>
              <a:ext uri="{FF2B5EF4-FFF2-40B4-BE49-F238E27FC236}">
                <a16:creationId xmlns:a16="http://schemas.microsoft.com/office/drawing/2014/main" id="{F0D13C81-79BC-4AFA-97A8-D1ED91A3E21E}"/>
              </a:ext>
            </a:extLst>
          </p:cNvPr>
          <p:cNvSpPr txBox="1"/>
          <p:nvPr/>
        </p:nvSpPr>
        <p:spPr>
          <a:xfrm>
            <a:off x="6322654" y="338190"/>
            <a:ext cx="2704388" cy="785445"/>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41ADFB5B-3B1F-42ED-8FCF-98FE675237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261" y="166632"/>
            <a:ext cx="2041610" cy="785445"/>
          </a:xfrm>
          <a:prstGeom prst="rect">
            <a:avLst/>
          </a:prstGeom>
        </p:spPr>
      </p:pic>
    </p:spTree>
    <p:extLst>
      <p:ext uri="{BB962C8B-B14F-4D97-AF65-F5344CB8AC3E}">
        <p14:creationId xmlns:p14="http://schemas.microsoft.com/office/powerpoint/2010/main" val="395652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F6017C90-6065-472F-BF33-EE696964E195}"/>
              </a:ext>
            </a:extLst>
          </p:cNvPr>
          <p:cNvSpPr txBox="1"/>
          <p:nvPr/>
        </p:nvSpPr>
        <p:spPr>
          <a:xfrm>
            <a:off x="6293159" y="290243"/>
            <a:ext cx="2583712" cy="934230"/>
          </a:xfrm>
          <a:prstGeom prst="rect">
            <a:avLst/>
          </a:prstGeom>
          <a:solidFill>
            <a:schemeClr val="bg1"/>
          </a:solidFill>
        </p:spPr>
        <p:txBody>
          <a:bodyPr wrap="square" rtlCol="0">
            <a:spAutoFit/>
          </a:bodyPr>
          <a:lstStyle/>
          <a:p>
            <a:endParaRPr lang="es-CO" dirty="0"/>
          </a:p>
        </p:txBody>
      </p:sp>
      <p:sp>
        <p:nvSpPr>
          <p:cNvPr id="2" name="Título 1"/>
          <p:cNvSpPr>
            <a:spLocks noGrp="1"/>
          </p:cNvSpPr>
          <p:nvPr>
            <p:ph type="title"/>
          </p:nvPr>
        </p:nvSpPr>
        <p:spPr>
          <a:xfrm>
            <a:off x="628650" y="45692"/>
            <a:ext cx="7886700" cy="1325563"/>
          </a:xfrm>
        </p:spPr>
        <p:txBody>
          <a:bodyPr/>
          <a:lstStyle/>
          <a:p>
            <a:r>
              <a:rPr lang="es-CO" b="1" dirty="0"/>
              <a:t>¿Quiénes somos?</a:t>
            </a:r>
            <a:r>
              <a:rPr lang="es-CO" dirty="0"/>
              <a:t>	</a:t>
            </a:r>
          </a:p>
        </p:txBody>
      </p:sp>
      <p:sp>
        <p:nvSpPr>
          <p:cNvPr id="3" name="Marcador de contenido 2"/>
          <p:cNvSpPr>
            <a:spLocks noGrp="1"/>
          </p:cNvSpPr>
          <p:nvPr>
            <p:ph idx="1"/>
          </p:nvPr>
        </p:nvSpPr>
        <p:spPr>
          <a:xfrm>
            <a:off x="597759" y="1192307"/>
            <a:ext cx="7886700" cy="4351338"/>
          </a:xfrm>
        </p:spPr>
        <p:txBody>
          <a:bodyPr>
            <a:normAutofit lnSpcReduction="10000"/>
          </a:bodyPr>
          <a:lstStyle/>
          <a:p>
            <a:pPr algn="just"/>
            <a:r>
              <a:rPr lang="es-ES_tradnl" sz="2000" dirty="0"/>
              <a:t>Somos una Empresa Innovadora, sus accionistas cuentan con mas de 50 años de experiencia en temas de tecnología, somos capaces de cubrir las necesidades del mercado y garantizar  cualquier tema relacionado con IT. </a:t>
            </a:r>
          </a:p>
          <a:p>
            <a:pPr algn="just"/>
            <a:r>
              <a:rPr lang="es-ES_tradnl" sz="2000" dirty="0"/>
              <a:t>Nos caracterizamos por la simplificación, automatización, optimización de procesos (BPO), seguridad de la información y mejoramiento de la capacidad instalada.</a:t>
            </a:r>
          </a:p>
          <a:p>
            <a:pPr algn="just"/>
            <a:r>
              <a:rPr lang="es-ES_tradnl" sz="2000" dirty="0"/>
              <a:t>Somos especialistas en Procesos (BPM) e incluimos este beneficio en la implementación de la facturación electrónica.</a:t>
            </a:r>
          </a:p>
          <a:p>
            <a:pPr algn="just"/>
            <a:r>
              <a:rPr lang="en-US" sz="2000" dirty="0" err="1"/>
              <a:t>Somos</a:t>
            </a:r>
            <a:r>
              <a:rPr lang="en-US" sz="2000" dirty="0"/>
              <a:t> proveedores tecnologicos </a:t>
            </a:r>
            <a:r>
              <a:rPr lang="en-US" sz="2000" dirty="0" err="1"/>
              <a:t>autorizados</a:t>
            </a:r>
            <a:r>
              <a:rPr lang="en-US" sz="2000" dirty="0"/>
              <a:t> por la DIAN. </a:t>
            </a:r>
          </a:p>
          <a:p>
            <a:pPr marL="0" indent="0" algn="just">
              <a:buNone/>
            </a:pPr>
            <a:endParaRPr lang="en-US" dirty="0"/>
          </a:p>
          <a:p>
            <a:pPr lvl="2"/>
            <a:r>
              <a:rPr lang="es-CO" dirty="0"/>
              <a:t>Servicio			</a:t>
            </a:r>
          </a:p>
          <a:p>
            <a:pPr lvl="2"/>
            <a:r>
              <a:rPr lang="es-CO" dirty="0"/>
              <a:t>Calidad</a:t>
            </a:r>
          </a:p>
          <a:p>
            <a:pPr lvl="2"/>
            <a:r>
              <a:rPr lang="es-CO" dirty="0"/>
              <a:t>Responsabilidad</a:t>
            </a:r>
          </a:p>
        </p:txBody>
      </p:sp>
      <p:sp>
        <p:nvSpPr>
          <p:cNvPr id="4" name="Rectángulo redondeado 3"/>
          <p:cNvSpPr/>
          <p:nvPr/>
        </p:nvSpPr>
        <p:spPr>
          <a:xfrm>
            <a:off x="3274542" y="4179914"/>
            <a:ext cx="2533135" cy="407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NOS DESTACAMOS POR</a:t>
            </a:r>
            <a:endParaRPr lang="en-US" dirty="0"/>
          </a:p>
        </p:txBody>
      </p:sp>
      <p:cxnSp>
        <p:nvCxnSpPr>
          <p:cNvPr id="6" name="Conector recto 5"/>
          <p:cNvCxnSpPr/>
          <p:nvPr/>
        </p:nvCxnSpPr>
        <p:spPr>
          <a:xfrm flipH="1">
            <a:off x="1396316" y="4377622"/>
            <a:ext cx="1828801"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Conector recto 6"/>
          <p:cNvCxnSpPr/>
          <p:nvPr/>
        </p:nvCxnSpPr>
        <p:spPr>
          <a:xfrm flipH="1" flipV="1">
            <a:off x="1383961" y="4377623"/>
            <a:ext cx="12355" cy="128510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Conector recto 9"/>
          <p:cNvCxnSpPr/>
          <p:nvPr/>
        </p:nvCxnSpPr>
        <p:spPr>
          <a:xfrm flipH="1">
            <a:off x="5824171" y="4428993"/>
            <a:ext cx="1812307" cy="411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Conector recto 13"/>
          <p:cNvCxnSpPr/>
          <p:nvPr/>
        </p:nvCxnSpPr>
        <p:spPr>
          <a:xfrm flipH="1" flipV="1">
            <a:off x="7640617" y="4392017"/>
            <a:ext cx="12355" cy="128510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Conector recto 14"/>
          <p:cNvCxnSpPr/>
          <p:nvPr/>
        </p:nvCxnSpPr>
        <p:spPr>
          <a:xfrm flipH="1">
            <a:off x="1388080" y="5662724"/>
            <a:ext cx="6264892" cy="411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CuadroTexto 18"/>
          <p:cNvSpPr txBox="1"/>
          <p:nvPr/>
        </p:nvSpPr>
        <p:spPr>
          <a:xfrm>
            <a:off x="5053914" y="4556864"/>
            <a:ext cx="2211859" cy="1015663"/>
          </a:xfrm>
          <a:prstGeom prst="rect">
            <a:avLst/>
          </a:prstGeom>
          <a:noFill/>
        </p:spPr>
        <p:txBody>
          <a:bodyPr wrap="square" rtlCol="0">
            <a:spAutoFit/>
          </a:bodyPr>
          <a:lstStyle/>
          <a:p>
            <a:pPr marL="285750" indent="-285750">
              <a:buFont typeface="Arial" panose="020B0604020202020204" pitchFamily="34" charset="0"/>
              <a:buChar char="•"/>
            </a:pPr>
            <a:r>
              <a:rPr lang="es-CO" sz="2000" dirty="0"/>
              <a:t>Innovación</a:t>
            </a:r>
          </a:p>
          <a:p>
            <a:pPr marL="285750" indent="-285750">
              <a:buFont typeface="Arial" panose="020B0604020202020204" pitchFamily="34" charset="0"/>
              <a:buChar char="•"/>
            </a:pPr>
            <a:r>
              <a:rPr lang="es-CO" sz="2000" dirty="0"/>
              <a:t>Integridad</a:t>
            </a:r>
          </a:p>
          <a:p>
            <a:pPr marL="285750" indent="-285750">
              <a:buFont typeface="Arial" panose="020B0604020202020204" pitchFamily="34" charset="0"/>
              <a:buChar char="•"/>
            </a:pPr>
            <a:r>
              <a:rPr lang="es-CO" sz="2000" dirty="0"/>
              <a:t>Cumplimiento</a:t>
            </a:r>
            <a:endParaRPr lang="en-US" sz="2000" dirty="0"/>
          </a:p>
        </p:txBody>
      </p:sp>
      <p:sp>
        <p:nvSpPr>
          <p:cNvPr id="11" name="Rectángulo 10">
            <a:extLst>
              <a:ext uri="{FF2B5EF4-FFF2-40B4-BE49-F238E27FC236}">
                <a16:creationId xmlns:a16="http://schemas.microsoft.com/office/drawing/2014/main" id="{BF725DCF-61E2-3B45-AD6F-0C0464F61B1D}"/>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2" name="Imagen 11">
            <a:extLst>
              <a:ext uri="{FF2B5EF4-FFF2-40B4-BE49-F238E27FC236}">
                <a16:creationId xmlns:a16="http://schemas.microsoft.com/office/drawing/2014/main" id="{E36CA1CB-4111-44E2-8DDD-E64FED3FF6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5309" y="256670"/>
            <a:ext cx="1930802" cy="811882"/>
          </a:xfrm>
          <a:prstGeom prst="rect">
            <a:avLst/>
          </a:prstGeom>
        </p:spPr>
      </p:pic>
    </p:spTree>
    <p:extLst>
      <p:ext uri="{BB962C8B-B14F-4D97-AF65-F5344CB8AC3E}">
        <p14:creationId xmlns:p14="http://schemas.microsoft.com/office/powerpoint/2010/main" val="112599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5601" y="621060"/>
            <a:ext cx="5932967" cy="750539"/>
          </a:xfrm>
        </p:spPr>
        <p:txBody>
          <a:bodyPr>
            <a:normAutofit fontScale="90000"/>
          </a:bodyPr>
          <a:lstStyle/>
          <a:p>
            <a:pPr algn="ctr"/>
            <a:r>
              <a:rPr lang="es-ES" b="1" dirty="0"/>
              <a:t>EJEMPLOS DE INCIDENTES DE SEGURIDAD DE LA INFORMACIÓN</a:t>
            </a:r>
            <a:endParaRPr lang="es-CO" b="1"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Marcador de contenido 6">
            <a:extLst>
              <a:ext uri="{FF2B5EF4-FFF2-40B4-BE49-F238E27FC236}">
                <a16:creationId xmlns:a16="http://schemas.microsoft.com/office/drawing/2014/main" id="{C7506FAB-894B-46FA-A670-96D95AFDFA43}"/>
              </a:ext>
            </a:extLst>
          </p:cNvPr>
          <p:cNvSpPr>
            <a:spLocks noGrp="1"/>
          </p:cNvSpPr>
          <p:nvPr>
            <p:ph idx="1"/>
          </p:nvPr>
        </p:nvSpPr>
        <p:spPr>
          <a:xfrm>
            <a:off x="267129" y="1945758"/>
            <a:ext cx="8876871" cy="4163592"/>
          </a:xfrm>
        </p:spPr>
        <p:txBody>
          <a:bodyPr>
            <a:normAutofit/>
          </a:bodyPr>
          <a:lstStyle/>
          <a:p>
            <a:pPr marL="285750" indent="-285750" algn="ctr"/>
            <a:r>
              <a:rPr lang="es-CO" dirty="0"/>
              <a:t>ROBO DE PROPIEDAD INTELECTUAL</a:t>
            </a:r>
          </a:p>
          <a:p>
            <a:pPr marL="285750" indent="-285750" algn="ctr"/>
            <a:r>
              <a:rPr lang="es-CO" dirty="0"/>
              <a:t>EXTORSIÓN</a:t>
            </a:r>
          </a:p>
          <a:p>
            <a:pPr marL="285750" indent="-285750" algn="ctr"/>
            <a:r>
              <a:rPr lang="es-CO" dirty="0"/>
              <a:t>ESTAFA</a:t>
            </a:r>
          </a:p>
          <a:p>
            <a:pPr marL="285750" indent="-285750" algn="ctr"/>
            <a:r>
              <a:rPr lang="es-CO" dirty="0"/>
              <a:t>FRAUDE</a:t>
            </a:r>
          </a:p>
          <a:p>
            <a:pPr marL="285750" indent="-285750" algn="ctr"/>
            <a:r>
              <a:rPr lang="es-CO" dirty="0"/>
              <a:t>DISTRIBUCION DE VIRUS</a:t>
            </a:r>
          </a:p>
          <a:p>
            <a:pPr marL="285750" indent="-285750" algn="ctr"/>
            <a:r>
              <a:rPr lang="es-CO" dirty="0"/>
              <a:t>ACCESO NO AUTORIZADO</a:t>
            </a:r>
          </a:p>
          <a:p>
            <a:pPr marL="285750" indent="-285750" algn="ctr"/>
            <a:r>
              <a:rPr lang="es-CO" dirty="0"/>
              <a:t>ABUSO DE PRIVILEGIOS</a:t>
            </a:r>
          </a:p>
          <a:p>
            <a:pPr algn="ctr"/>
            <a:endParaRPr lang="es-ES" dirty="0"/>
          </a:p>
        </p:txBody>
      </p:sp>
      <p:sp>
        <p:nvSpPr>
          <p:cNvPr id="6" name="CuadroTexto 5">
            <a:extLst>
              <a:ext uri="{FF2B5EF4-FFF2-40B4-BE49-F238E27FC236}">
                <a16:creationId xmlns:a16="http://schemas.microsoft.com/office/drawing/2014/main" id="{F59E9A1F-1F4E-4B17-B214-28AFA1ABE89A}"/>
              </a:ext>
            </a:extLst>
          </p:cNvPr>
          <p:cNvSpPr txBox="1"/>
          <p:nvPr/>
        </p:nvSpPr>
        <p:spPr>
          <a:xfrm>
            <a:off x="6322654" y="338190"/>
            <a:ext cx="2704388" cy="785445"/>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1E57ED25-8EE9-4D25-8BB2-C15CA6935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261" y="166632"/>
            <a:ext cx="2041610" cy="785445"/>
          </a:xfrm>
          <a:prstGeom prst="rect">
            <a:avLst/>
          </a:prstGeom>
        </p:spPr>
      </p:pic>
    </p:spTree>
    <p:extLst>
      <p:ext uri="{BB962C8B-B14F-4D97-AF65-F5344CB8AC3E}">
        <p14:creationId xmlns:p14="http://schemas.microsoft.com/office/powerpoint/2010/main" val="284280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Picture 2">
            <a:extLst>
              <a:ext uri="{FF2B5EF4-FFF2-40B4-BE49-F238E27FC236}">
                <a16:creationId xmlns:a16="http://schemas.microsoft.com/office/drawing/2014/main" id="{9F7A2DE3-165F-444C-BB27-CEC0FBD027B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3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44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Marcador de contenido 2">
            <a:extLst>
              <a:ext uri="{FF2B5EF4-FFF2-40B4-BE49-F238E27FC236}">
                <a16:creationId xmlns:a16="http://schemas.microsoft.com/office/drawing/2014/main" id="{F76A1D1C-589F-4A8F-963D-5CFE43544BA5}"/>
              </a:ext>
            </a:extLst>
          </p:cNvPr>
          <p:cNvSpPr>
            <a:spLocks noGrp="1"/>
          </p:cNvSpPr>
          <p:nvPr>
            <p:ph idx="1"/>
          </p:nvPr>
        </p:nvSpPr>
        <p:spPr/>
        <p:txBody>
          <a:bodyPr/>
          <a:lstStyle/>
          <a:p>
            <a:endParaRPr lang="es-CO"/>
          </a:p>
        </p:txBody>
      </p:sp>
      <p:pic>
        <p:nvPicPr>
          <p:cNvPr id="6" name="Picture 4">
            <a:extLst>
              <a:ext uri="{FF2B5EF4-FFF2-40B4-BE49-F238E27FC236}">
                <a16:creationId xmlns:a16="http://schemas.microsoft.com/office/drawing/2014/main" id="{A67C4699-654D-4554-A2A5-FCA5A7079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59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363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Marcador de contenido 7">
            <a:extLst>
              <a:ext uri="{FF2B5EF4-FFF2-40B4-BE49-F238E27FC236}">
                <a16:creationId xmlns:a16="http://schemas.microsoft.com/office/drawing/2014/main" id="{A58FAC68-3ED0-42E1-8729-8DB69C3ABB1E}"/>
              </a:ext>
            </a:extLst>
          </p:cNvPr>
          <p:cNvSpPr>
            <a:spLocks noGrp="1"/>
          </p:cNvSpPr>
          <p:nvPr>
            <p:ph idx="1"/>
          </p:nvPr>
        </p:nvSpPr>
        <p:spPr>
          <a:xfrm>
            <a:off x="138224" y="1180215"/>
            <a:ext cx="9144000" cy="4986116"/>
          </a:xfrm>
        </p:spPr>
        <p:txBody>
          <a:bodyPr>
            <a:normAutofit fontScale="55000" lnSpcReduction="20000"/>
          </a:bodyPr>
          <a:lstStyle/>
          <a:p>
            <a:pPr marL="0" lvl="0" indent="0" eaLnBrk="0" fontAlgn="base" hangingPunct="0">
              <a:lnSpc>
                <a:spcPct val="100000"/>
              </a:lnSpc>
              <a:spcBef>
                <a:spcPct val="0"/>
              </a:spcBef>
              <a:spcAft>
                <a:spcPct val="0"/>
              </a:spcAft>
              <a:buNone/>
            </a:pPr>
            <a:r>
              <a:rPr lang="es-CO" altLang="es-CO" sz="2900" b="1" dirty="0">
                <a:solidFill>
                  <a:srgbClr val="008000"/>
                </a:solidFill>
                <a:latin typeface="inherit"/>
              </a:rPr>
              <a:t>Diccionario del cibercrimen</a:t>
            </a:r>
            <a:endParaRPr lang="es-CO" altLang="es-CO" sz="2900" dirty="0">
              <a:solidFill>
                <a:srgbClr val="222222"/>
              </a:solidFill>
              <a:latin typeface="PT Sans"/>
            </a:endParaRPr>
          </a:p>
          <a:p>
            <a:pPr marL="0" lvl="0" indent="0" eaLnBrk="0" fontAlgn="base" hangingPunct="0">
              <a:lnSpc>
                <a:spcPct val="100000"/>
              </a:lnSpc>
              <a:spcBef>
                <a:spcPct val="0"/>
              </a:spcBef>
              <a:spcAft>
                <a:spcPct val="0"/>
              </a:spcAft>
              <a:buNone/>
            </a:pPr>
            <a:r>
              <a:rPr lang="es-CO" altLang="es-CO" sz="2900" i="1" dirty="0">
                <a:solidFill>
                  <a:srgbClr val="222222"/>
                </a:solidFill>
                <a:latin typeface="inherit"/>
              </a:rPr>
              <a:t>El concepto de </a:t>
            </a:r>
            <a:r>
              <a:rPr lang="es-CO" altLang="es-CO" sz="2900" b="1" i="1" dirty="0">
                <a:solidFill>
                  <a:srgbClr val="3F832C"/>
                </a:solidFill>
                <a:latin typeface="inherit"/>
                <a:hlinkClick r:id="rId3"/>
              </a:rPr>
              <a:t>virus informático</a:t>
            </a:r>
            <a:r>
              <a:rPr lang="es-CO" altLang="es-CO" sz="2900" i="1" dirty="0">
                <a:solidFill>
                  <a:srgbClr val="222222"/>
                </a:solidFill>
                <a:latin typeface="inherit"/>
              </a:rPr>
              <a:t> es cosa del pasado y un juego de niños. El delito digital tiene hoy muchas nuevas maneras de atacar:</a:t>
            </a:r>
          </a:p>
          <a:p>
            <a:pPr marL="0" lvl="0" indent="0" eaLnBrk="0" fontAlgn="base" hangingPunct="0">
              <a:lnSpc>
                <a:spcPct val="100000"/>
              </a:lnSpc>
              <a:spcBef>
                <a:spcPct val="0"/>
              </a:spcBef>
              <a:spcAft>
                <a:spcPct val="0"/>
              </a:spcAft>
              <a:buNone/>
            </a:pPr>
            <a:endParaRPr lang="es-CO" altLang="es-CO" sz="2900" dirty="0">
              <a:solidFill>
                <a:srgbClr val="222222"/>
              </a:solidFill>
              <a:latin typeface="PT Sans"/>
            </a:endParaRPr>
          </a:p>
          <a:p>
            <a:pPr marL="0" lvl="0" indent="0" eaLnBrk="0" fontAlgn="base" hangingPunct="0">
              <a:lnSpc>
                <a:spcPct val="100000"/>
              </a:lnSpc>
              <a:spcBef>
                <a:spcPct val="0"/>
              </a:spcBef>
              <a:spcAft>
                <a:spcPct val="0"/>
              </a:spcAft>
              <a:buNone/>
            </a:pPr>
            <a:r>
              <a:rPr lang="es-CO" altLang="es-CO" sz="2900" b="1" i="1" dirty="0">
                <a:solidFill>
                  <a:srgbClr val="222222"/>
                </a:solidFill>
                <a:latin typeface="inherit"/>
              </a:rPr>
              <a:t>Malware</a:t>
            </a:r>
            <a:r>
              <a:rPr lang="es-CO" altLang="es-CO" sz="2900" b="1" dirty="0">
                <a:solidFill>
                  <a:srgbClr val="222222"/>
                </a:solidFill>
                <a:latin typeface="inherit"/>
              </a:rPr>
              <a:t>.</a:t>
            </a:r>
            <a:r>
              <a:rPr lang="es-CO" altLang="es-CO" sz="2900" dirty="0">
                <a:solidFill>
                  <a:srgbClr val="222222"/>
                </a:solidFill>
                <a:latin typeface="inherit"/>
              </a:rPr>
              <a:t> Software peligroso creado por los piratas informáticos para infectar diferentes dispositivos. Se subdivide en gusanos, troyanos, </a:t>
            </a:r>
            <a:r>
              <a:rPr lang="es-CO" altLang="es-CO" sz="2900" i="1" dirty="0">
                <a:solidFill>
                  <a:srgbClr val="222222"/>
                </a:solidFill>
                <a:latin typeface="inherit"/>
              </a:rPr>
              <a:t>spyware</a:t>
            </a:r>
            <a:r>
              <a:rPr lang="es-CO" altLang="es-CO" sz="2900" dirty="0">
                <a:solidFill>
                  <a:srgbClr val="222222"/>
                </a:solidFill>
                <a:latin typeface="inherit"/>
              </a:rPr>
              <a:t>, </a:t>
            </a:r>
            <a:r>
              <a:rPr lang="es-CO" altLang="es-CO" sz="2900" i="1" dirty="0" err="1">
                <a:solidFill>
                  <a:srgbClr val="222222"/>
                </a:solidFill>
                <a:latin typeface="inherit"/>
              </a:rPr>
              <a:t>scareware</a:t>
            </a:r>
            <a:r>
              <a:rPr lang="es-CO" altLang="es-CO" sz="2900" dirty="0">
                <a:solidFill>
                  <a:srgbClr val="222222"/>
                </a:solidFill>
                <a:latin typeface="inherit"/>
              </a:rPr>
              <a:t> y muchas categorías más.</a:t>
            </a:r>
            <a:endParaRPr lang="es-CO" altLang="es-CO" sz="2900" dirty="0">
              <a:solidFill>
                <a:srgbClr val="222222"/>
              </a:solidFill>
              <a:latin typeface="PT Sans"/>
            </a:endParaRPr>
          </a:p>
          <a:p>
            <a:pPr marL="0" lvl="0" indent="0" eaLnBrk="0" fontAlgn="base" hangingPunct="0">
              <a:lnSpc>
                <a:spcPct val="100000"/>
              </a:lnSpc>
              <a:spcBef>
                <a:spcPct val="0"/>
              </a:spcBef>
              <a:spcAft>
                <a:spcPct val="0"/>
              </a:spcAft>
              <a:buNone/>
            </a:pPr>
            <a:r>
              <a:rPr lang="es-CO" altLang="es-CO" sz="2900" b="1" i="1" dirty="0" err="1">
                <a:solidFill>
                  <a:srgbClr val="222222"/>
                </a:solidFill>
                <a:latin typeface="inherit"/>
              </a:rPr>
              <a:t>Smishing</a:t>
            </a:r>
            <a:r>
              <a:rPr lang="es-CO" altLang="es-CO" sz="2900" b="1" dirty="0">
                <a:solidFill>
                  <a:srgbClr val="222222"/>
                </a:solidFill>
                <a:latin typeface="inherit"/>
              </a:rPr>
              <a:t>.</a:t>
            </a:r>
            <a:r>
              <a:rPr lang="es-CO" altLang="es-CO" sz="2900" dirty="0">
                <a:solidFill>
                  <a:srgbClr val="222222"/>
                </a:solidFill>
                <a:latin typeface="inherit"/>
              </a:rPr>
              <a:t> Mensajes de texto SMS que engañan al usuario de un móvil para solicitarle datos personales. En Colombia circulan varios anunciando que usted ganó un vehículo, en nombre de RCN y </a:t>
            </a:r>
            <a:r>
              <a:rPr lang="es-CO" altLang="es-CO" sz="2900" dirty="0" err="1">
                <a:solidFill>
                  <a:srgbClr val="222222"/>
                </a:solidFill>
                <a:latin typeface="inherit"/>
              </a:rPr>
              <a:t>Carroya</a:t>
            </a:r>
            <a:r>
              <a:rPr lang="es-CO" altLang="es-CO" sz="2900" dirty="0">
                <a:solidFill>
                  <a:srgbClr val="222222"/>
                </a:solidFill>
                <a:latin typeface="inherit"/>
              </a:rPr>
              <a:t>.</a:t>
            </a:r>
            <a:endParaRPr lang="es-CO" altLang="es-CO" sz="2900" dirty="0">
              <a:solidFill>
                <a:srgbClr val="222222"/>
              </a:solidFill>
              <a:latin typeface="PT Sans"/>
            </a:endParaRPr>
          </a:p>
          <a:p>
            <a:pPr marL="0" lvl="0" indent="0" eaLnBrk="0" fontAlgn="base" hangingPunct="0">
              <a:lnSpc>
                <a:spcPct val="100000"/>
              </a:lnSpc>
              <a:spcBef>
                <a:spcPct val="0"/>
              </a:spcBef>
              <a:spcAft>
                <a:spcPct val="0"/>
              </a:spcAft>
              <a:buNone/>
            </a:pPr>
            <a:r>
              <a:rPr lang="es-CO" altLang="es-CO" sz="2900" b="1" dirty="0">
                <a:solidFill>
                  <a:srgbClr val="222222"/>
                </a:solidFill>
                <a:latin typeface="inherit"/>
              </a:rPr>
              <a:t>Carta nigeriana.</a:t>
            </a:r>
            <a:r>
              <a:rPr lang="es-CO" altLang="es-CO" sz="2900" dirty="0">
                <a:solidFill>
                  <a:srgbClr val="222222"/>
                </a:solidFill>
                <a:latin typeface="inherit"/>
              </a:rPr>
              <a:t> Un correo electrónico enviado por alguien desde Nigeria que le pide ayuda para recuperar una cuantiosa fortuna. Usted debe enviarle sus datos bancarios para que le consignen allí el dinero. Por increíble que parezca, muchas personas muerden el anzuelo.</a:t>
            </a:r>
            <a:endParaRPr lang="es-CO" altLang="es-CO" sz="2900" dirty="0">
              <a:solidFill>
                <a:srgbClr val="222222"/>
              </a:solidFill>
              <a:latin typeface="PT Sans"/>
            </a:endParaRPr>
          </a:p>
          <a:p>
            <a:pPr marL="0" lvl="0" indent="0" eaLnBrk="0" fontAlgn="base" hangingPunct="0">
              <a:lnSpc>
                <a:spcPct val="100000"/>
              </a:lnSpc>
              <a:spcBef>
                <a:spcPct val="0"/>
              </a:spcBef>
              <a:spcAft>
                <a:spcPct val="0"/>
              </a:spcAft>
              <a:buNone/>
            </a:pPr>
            <a:r>
              <a:rPr lang="es-CO" altLang="es-CO" sz="2900" b="1" i="1" dirty="0" err="1">
                <a:solidFill>
                  <a:srgbClr val="222222"/>
                </a:solidFill>
                <a:latin typeface="inherit"/>
              </a:rPr>
              <a:t>Skimming</a:t>
            </a:r>
            <a:r>
              <a:rPr lang="es-CO" altLang="es-CO" sz="2900" b="1" dirty="0">
                <a:solidFill>
                  <a:srgbClr val="222222"/>
                </a:solidFill>
                <a:latin typeface="inherit"/>
              </a:rPr>
              <a:t>.</a:t>
            </a:r>
            <a:r>
              <a:rPr lang="es-CO" altLang="es-CO" sz="2900" dirty="0">
                <a:solidFill>
                  <a:srgbClr val="222222"/>
                </a:solidFill>
                <a:latin typeface="inherit"/>
              </a:rPr>
              <a:t> Se llama así la popular clonación de tarjetas bancarias de banda magnética. Se sabe que ya están en pruebas sistemas de </a:t>
            </a:r>
            <a:r>
              <a:rPr lang="es-CO" altLang="es-CO" sz="2900" i="1" dirty="0" err="1">
                <a:solidFill>
                  <a:srgbClr val="222222"/>
                </a:solidFill>
                <a:latin typeface="inherit"/>
              </a:rPr>
              <a:t>skimming</a:t>
            </a:r>
            <a:r>
              <a:rPr lang="es-CO" altLang="es-CO" sz="2900" dirty="0">
                <a:solidFill>
                  <a:srgbClr val="222222"/>
                </a:solidFill>
                <a:latin typeface="inherit"/>
              </a:rPr>
              <a:t> de huellas dactilares.</a:t>
            </a:r>
            <a:endParaRPr lang="es-CO" altLang="es-CO" sz="2900" dirty="0">
              <a:solidFill>
                <a:srgbClr val="222222"/>
              </a:solidFill>
              <a:latin typeface="PT Sans"/>
            </a:endParaRPr>
          </a:p>
          <a:p>
            <a:pPr marL="0" lvl="0" indent="0" eaLnBrk="0" fontAlgn="base" hangingPunct="0">
              <a:lnSpc>
                <a:spcPct val="100000"/>
              </a:lnSpc>
              <a:spcBef>
                <a:spcPct val="0"/>
              </a:spcBef>
              <a:spcAft>
                <a:spcPct val="0"/>
              </a:spcAft>
              <a:buNone/>
            </a:pPr>
            <a:r>
              <a:rPr lang="es-CO" altLang="es-CO" sz="2900" b="1" i="1" dirty="0" err="1">
                <a:solidFill>
                  <a:srgbClr val="222222"/>
                </a:solidFill>
                <a:latin typeface="inherit"/>
              </a:rPr>
              <a:t>Ramsonware</a:t>
            </a:r>
            <a:r>
              <a:rPr lang="es-CO" altLang="es-CO" sz="2900" b="1" dirty="0">
                <a:solidFill>
                  <a:srgbClr val="222222"/>
                </a:solidFill>
                <a:latin typeface="inherit"/>
              </a:rPr>
              <a:t>.</a:t>
            </a:r>
            <a:r>
              <a:rPr lang="es-CO" altLang="es-CO" sz="2900" dirty="0">
                <a:solidFill>
                  <a:srgbClr val="222222"/>
                </a:solidFill>
                <a:latin typeface="inherit"/>
              </a:rPr>
              <a:t> Secuestro de datos o bloqueo del acceso a datos del propietario de un teléfono móvil o un computador, por el que se pide el pago de rescate, generalmente en </a:t>
            </a:r>
            <a:r>
              <a:rPr lang="es-CO" altLang="es-CO" sz="2900" b="1" dirty="0">
                <a:solidFill>
                  <a:srgbClr val="3F832C"/>
                </a:solidFill>
                <a:latin typeface="inherit"/>
                <a:hlinkClick r:id="rId4"/>
              </a:rPr>
              <a:t>bitcoins.</a:t>
            </a:r>
            <a:endParaRPr lang="es-CO" altLang="es-CO" sz="2900" dirty="0">
              <a:solidFill>
                <a:srgbClr val="222222"/>
              </a:solidFill>
              <a:latin typeface="PT Sans"/>
            </a:endParaRPr>
          </a:p>
          <a:p>
            <a:pPr marL="0" lvl="0" indent="0" eaLnBrk="0" fontAlgn="base" hangingPunct="0">
              <a:lnSpc>
                <a:spcPct val="100000"/>
              </a:lnSpc>
              <a:spcBef>
                <a:spcPct val="0"/>
              </a:spcBef>
              <a:spcAft>
                <a:spcPct val="0"/>
              </a:spcAft>
              <a:buNone/>
            </a:pPr>
            <a:r>
              <a:rPr lang="es-CO" altLang="es-CO" sz="2900" b="1" i="1" dirty="0">
                <a:solidFill>
                  <a:srgbClr val="222222"/>
                </a:solidFill>
                <a:latin typeface="inherit"/>
              </a:rPr>
              <a:t>Phishing</a:t>
            </a:r>
            <a:r>
              <a:rPr lang="es-CO" altLang="es-CO" sz="2900" b="1" dirty="0">
                <a:solidFill>
                  <a:srgbClr val="222222"/>
                </a:solidFill>
                <a:latin typeface="inherit"/>
              </a:rPr>
              <a:t>.</a:t>
            </a:r>
            <a:r>
              <a:rPr lang="es-CO" altLang="es-CO" sz="2900" dirty="0">
                <a:solidFill>
                  <a:srgbClr val="222222"/>
                </a:solidFill>
                <a:latin typeface="inherit"/>
              </a:rPr>
              <a:t> Páginas falsas de entidades financieras reales y prestigiosas, creadas por delincuentes para robar información de los clientes.</a:t>
            </a:r>
            <a:endParaRPr lang="es-CO" altLang="es-CO" sz="2900" dirty="0">
              <a:solidFill>
                <a:srgbClr val="222222"/>
              </a:solidFill>
              <a:latin typeface="PT Sans"/>
            </a:endParaRPr>
          </a:p>
          <a:p>
            <a:pPr marL="0" lvl="0" indent="0" eaLnBrk="0" fontAlgn="base" hangingPunct="0">
              <a:lnSpc>
                <a:spcPct val="100000"/>
              </a:lnSpc>
              <a:spcBef>
                <a:spcPct val="0"/>
              </a:spcBef>
              <a:spcAft>
                <a:spcPct val="0"/>
              </a:spcAft>
              <a:buNone/>
            </a:pPr>
            <a:r>
              <a:rPr lang="es-CO" altLang="es-CO" sz="2900" b="1" i="1" dirty="0" err="1">
                <a:solidFill>
                  <a:srgbClr val="222222"/>
                </a:solidFill>
                <a:latin typeface="inherit"/>
              </a:rPr>
              <a:t>Jackpoint</a:t>
            </a:r>
            <a:r>
              <a:rPr lang="es-CO" altLang="es-CO" sz="2900" b="1" dirty="0">
                <a:solidFill>
                  <a:srgbClr val="222222"/>
                </a:solidFill>
                <a:latin typeface="inherit"/>
              </a:rPr>
              <a:t>.</a:t>
            </a:r>
            <a:r>
              <a:rPr lang="es-CO" altLang="es-CO" sz="2900" dirty="0">
                <a:solidFill>
                  <a:srgbClr val="222222"/>
                </a:solidFill>
                <a:latin typeface="inherit"/>
              </a:rPr>
              <a:t> Ataques remotos por software que permiten al delincuente tomar control de un cajero automático.</a:t>
            </a:r>
            <a:endParaRPr lang="es-CO" altLang="es-CO" sz="2900" dirty="0">
              <a:solidFill>
                <a:srgbClr val="222222"/>
              </a:solidFill>
              <a:latin typeface="PT Sans"/>
            </a:endParaRPr>
          </a:p>
          <a:p>
            <a:pPr marL="0" lvl="0" indent="0" eaLnBrk="0" fontAlgn="base" hangingPunct="0">
              <a:lnSpc>
                <a:spcPct val="100000"/>
              </a:lnSpc>
              <a:spcBef>
                <a:spcPct val="0"/>
              </a:spcBef>
              <a:spcAft>
                <a:spcPct val="0"/>
              </a:spcAft>
              <a:buNone/>
            </a:pPr>
            <a:r>
              <a:rPr lang="es-CO" altLang="es-CO" sz="2900" b="1" i="1" dirty="0" err="1">
                <a:solidFill>
                  <a:srgbClr val="222222"/>
                </a:solidFill>
                <a:latin typeface="inherit"/>
              </a:rPr>
              <a:t>Botnet</a:t>
            </a:r>
            <a:r>
              <a:rPr lang="es-CO" altLang="es-CO" sz="2900" b="1" dirty="0">
                <a:solidFill>
                  <a:srgbClr val="222222"/>
                </a:solidFill>
                <a:latin typeface="inherit"/>
              </a:rPr>
              <a:t>.</a:t>
            </a:r>
            <a:r>
              <a:rPr lang="es-CO" altLang="es-CO" sz="2900" dirty="0">
                <a:solidFill>
                  <a:srgbClr val="222222"/>
                </a:solidFill>
                <a:latin typeface="inherit"/>
              </a:rPr>
              <a:t> Piratas informáticos toman control de cientos, a veces miles de computadores en los que se ha descargado software malicioso. Los computadores infectados se conocen como “</a:t>
            </a:r>
            <a:r>
              <a:rPr lang="es-CO" altLang="es-CO" sz="2900" dirty="0" err="1">
                <a:solidFill>
                  <a:srgbClr val="222222"/>
                </a:solidFill>
                <a:latin typeface="inherit"/>
              </a:rPr>
              <a:t>zombies</a:t>
            </a:r>
            <a:r>
              <a:rPr lang="es-CO" altLang="es-CO" sz="2900" dirty="0">
                <a:solidFill>
                  <a:srgbClr val="222222"/>
                </a:solidFill>
                <a:latin typeface="inherit"/>
              </a:rPr>
              <a:t>”.</a:t>
            </a:r>
            <a:endParaRPr lang="es-CO" altLang="es-CO" sz="2900" dirty="0">
              <a:solidFill>
                <a:srgbClr val="222222"/>
              </a:solidFill>
              <a:latin typeface="PT Sans"/>
            </a:endParaRPr>
          </a:p>
          <a:p>
            <a:pPr marL="0" indent="0">
              <a:buNone/>
            </a:pPr>
            <a:endParaRPr lang="es-CO" dirty="0"/>
          </a:p>
        </p:txBody>
      </p:sp>
      <p:sp>
        <p:nvSpPr>
          <p:cNvPr id="5" name="CuadroTexto 4">
            <a:extLst>
              <a:ext uri="{FF2B5EF4-FFF2-40B4-BE49-F238E27FC236}">
                <a16:creationId xmlns:a16="http://schemas.microsoft.com/office/drawing/2014/main" id="{99443421-D164-47D1-A0C4-D76A60B0D5B5}"/>
              </a:ext>
            </a:extLst>
          </p:cNvPr>
          <p:cNvSpPr txBox="1"/>
          <p:nvPr/>
        </p:nvSpPr>
        <p:spPr>
          <a:xfrm>
            <a:off x="6322654" y="338190"/>
            <a:ext cx="2704388" cy="785445"/>
          </a:xfrm>
          <a:prstGeom prst="rect">
            <a:avLst/>
          </a:prstGeom>
          <a:solidFill>
            <a:schemeClr val="bg1"/>
          </a:solidFill>
        </p:spPr>
        <p:txBody>
          <a:bodyPr wrap="square" rtlCol="0">
            <a:spAutoFit/>
          </a:bodyPr>
          <a:lstStyle/>
          <a:p>
            <a:endParaRPr lang="es-CO" dirty="0"/>
          </a:p>
        </p:txBody>
      </p:sp>
      <p:pic>
        <p:nvPicPr>
          <p:cNvPr id="6" name="Imagen 5">
            <a:extLst>
              <a:ext uri="{FF2B5EF4-FFF2-40B4-BE49-F238E27FC236}">
                <a16:creationId xmlns:a16="http://schemas.microsoft.com/office/drawing/2014/main" id="{45EC76BC-DF7D-4A7D-AE72-C80827DEF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261" y="166632"/>
            <a:ext cx="2041610" cy="785445"/>
          </a:xfrm>
          <a:prstGeom prst="rect">
            <a:avLst/>
          </a:prstGeom>
        </p:spPr>
      </p:pic>
    </p:spTree>
    <p:extLst>
      <p:ext uri="{BB962C8B-B14F-4D97-AF65-F5344CB8AC3E}">
        <p14:creationId xmlns:p14="http://schemas.microsoft.com/office/powerpoint/2010/main" val="1874667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Marcador de contenido 6">
            <a:extLst>
              <a:ext uri="{FF2B5EF4-FFF2-40B4-BE49-F238E27FC236}">
                <a16:creationId xmlns:a16="http://schemas.microsoft.com/office/drawing/2014/main" id="{C7506FAB-894B-46FA-A670-96D95AFDFA43}"/>
              </a:ext>
            </a:extLst>
          </p:cNvPr>
          <p:cNvSpPr>
            <a:spLocks noGrp="1"/>
          </p:cNvSpPr>
          <p:nvPr>
            <p:ph idx="1"/>
          </p:nvPr>
        </p:nvSpPr>
        <p:spPr>
          <a:xfrm>
            <a:off x="267129" y="1334386"/>
            <a:ext cx="8876871" cy="4369981"/>
          </a:xfrm>
        </p:spPr>
        <p:txBody>
          <a:bodyPr>
            <a:normAutofit fontScale="92500" lnSpcReduction="20000"/>
          </a:bodyPr>
          <a:lstStyle/>
          <a:p>
            <a:pPr algn="just"/>
            <a:r>
              <a:rPr lang="es-CO" dirty="0">
                <a:solidFill>
                  <a:prstClr val="black"/>
                </a:solidFill>
                <a:cs typeface="Arial" pitchFamily="34" charset="0"/>
              </a:rPr>
              <a:t>Hace parte del Sistema de Gestión Integral y está basada en un enfoque hacia los Riesgos internos y externos, tanto físicos como lógicos, cuyo fin es:</a:t>
            </a:r>
          </a:p>
          <a:p>
            <a:pPr algn="just"/>
            <a:endParaRPr lang="es-CO" dirty="0">
              <a:solidFill>
                <a:prstClr val="black"/>
              </a:solidFill>
              <a:cs typeface="Arial" pitchFamily="34" charset="0"/>
            </a:endParaRPr>
          </a:p>
          <a:p>
            <a:pPr marL="285744" indent="-285744" algn="just">
              <a:buFont typeface="Wingdings" panose="05000000000000000000" pitchFamily="2" charset="2"/>
              <a:buChar char="ü"/>
            </a:pPr>
            <a:r>
              <a:rPr lang="es-CO" dirty="0">
                <a:solidFill>
                  <a:prstClr val="black"/>
                </a:solidFill>
                <a:cs typeface="Arial" pitchFamily="34" charset="0"/>
              </a:rPr>
              <a:t>Establecer.</a:t>
            </a:r>
          </a:p>
          <a:p>
            <a:pPr marL="285744" indent="-285744" algn="just">
              <a:buFont typeface="Wingdings" panose="05000000000000000000" pitchFamily="2" charset="2"/>
              <a:buChar char="ü"/>
            </a:pPr>
            <a:r>
              <a:rPr lang="es-CO" dirty="0">
                <a:solidFill>
                  <a:prstClr val="black"/>
                </a:solidFill>
                <a:cs typeface="Arial" pitchFamily="34" charset="0"/>
              </a:rPr>
              <a:t>Implementar.</a:t>
            </a:r>
          </a:p>
          <a:p>
            <a:pPr marL="285744" indent="-285744" algn="just">
              <a:buFont typeface="Wingdings" panose="05000000000000000000" pitchFamily="2" charset="2"/>
              <a:buChar char="ü"/>
            </a:pPr>
            <a:r>
              <a:rPr lang="es-CO" dirty="0">
                <a:solidFill>
                  <a:prstClr val="black"/>
                </a:solidFill>
                <a:cs typeface="Arial" pitchFamily="34" charset="0"/>
              </a:rPr>
              <a:t>Operar.</a:t>
            </a:r>
          </a:p>
          <a:p>
            <a:pPr marL="285744" indent="-285744" algn="just">
              <a:buFont typeface="Wingdings" panose="05000000000000000000" pitchFamily="2" charset="2"/>
              <a:buChar char="ü"/>
            </a:pPr>
            <a:r>
              <a:rPr lang="es-CO" dirty="0">
                <a:solidFill>
                  <a:prstClr val="black"/>
                </a:solidFill>
                <a:cs typeface="Arial" pitchFamily="34" charset="0"/>
              </a:rPr>
              <a:t>Hacer Seguimiento.</a:t>
            </a:r>
          </a:p>
          <a:p>
            <a:pPr marL="285744" indent="-285744" algn="just">
              <a:buFont typeface="Wingdings" panose="05000000000000000000" pitchFamily="2" charset="2"/>
              <a:buChar char="ü"/>
            </a:pPr>
            <a:r>
              <a:rPr lang="es-CO" dirty="0">
                <a:solidFill>
                  <a:prstClr val="black"/>
                </a:solidFill>
                <a:cs typeface="Arial" pitchFamily="34" charset="0"/>
              </a:rPr>
              <a:t>Revisar.</a:t>
            </a:r>
          </a:p>
          <a:p>
            <a:pPr marL="285744" indent="-285744" algn="just">
              <a:buFont typeface="Wingdings" panose="05000000000000000000" pitchFamily="2" charset="2"/>
              <a:buChar char="ü"/>
            </a:pPr>
            <a:r>
              <a:rPr lang="es-CO" dirty="0">
                <a:solidFill>
                  <a:prstClr val="black"/>
                </a:solidFill>
                <a:cs typeface="Arial" pitchFamily="34" charset="0"/>
              </a:rPr>
              <a:t>Mantener.</a:t>
            </a:r>
          </a:p>
          <a:p>
            <a:pPr marL="285744" indent="-285744" algn="just">
              <a:buFont typeface="Wingdings" panose="05000000000000000000" pitchFamily="2" charset="2"/>
              <a:buChar char="ü"/>
            </a:pPr>
            <a:r>
              <a:rPr lang="es-CO" dirty="0">
                <a:solidFill>
                  <a:prstClr val="black"/>
                </a:solidFill>
                <a:cs typeface="Arial" pitchFamily="34" charset="0"/>
              </a:rPr>
              <a:t>Mejorar la Seguridad de la Información.</a:t>
            </a:r>
          </a:p>
          <a:p>
            <a:pPr marL="0" indent="0">
              <a:buNone/>
            </a:pPr>
            <a:endParaRPr lang="es-CO" dirty="0"/>
          </a:p>
          <a:p>
            <a:pPr marL="0" indent="0">
              <a:buNone/>
            </a:pPr>
            <a:endParaRPr lang="es-ES" dirty="0"/>
          </a:p>
        </p:txBody>
      </p:sp>
      <p:sp>
        <p:nvSpPr>
          <p:cNvPr id="6" name="CuadroTexto 5">
            <a:extLst>
              <a:ext uri="{FF2B5EF4-FFF2-40B4-BE49-F238E27FC236}">
                <a16:creationId xmlns:a16="http://schemas.microsoft.com/office/drawing/2014/main" id="{2531863D-A585-490B-A5BA-4DD4F38E2E49}"/>
              </a:ext>
            </a:extLst>
          </p:cNvPr>
          <p:cNvSpPr txBox="1"/>
          <p:nvPr/>
        </p:nvSpPr>
        <p:spPr>
          <a:xfrm>
            <a:off x="6322654" y="338190"/>
            <a:ext cx="2704388" cy="785445"/>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8459B4BD-BAB3-4F76-A6CC-699C7F821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261" y="166632"/>
            <a:ext cx="2041610" cy="785445"/>
          </a:xfrm>
          <a:prstGeom prst="rect">
            <a:avLst/>
          </a:prstGeom>
        </p:spPr>
      </p:pic>
    </p:spTree>
    <p:extLst>
      <p:ext uri="{BB962C8B-B14F-4D97-AF65-F5344CB8AC3E}">
        <p14:creationId xmlns:p14="http://schemas.microsoft.com/office/powerpoint/2010/main" val="212837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518" y="979896"/>
            <a:ext cx="5177481" cy="3753622"/>
          </a:xfrm>
          <a:prstGeom prst="rect">
            <a:avLst/>
          </a:prstGeom>
        </p:spPr>
      </p:pic>
      <p:sp>
        <p:nvSpPr>
          <p:cNvPr id="2" name="Título 1"/>
          <p:cNvSpPr>
            <a:spLocks noGrp="1"/>
          </p:cNvSpPr>
          <p:nvPr>
            <p:ph type="title"/>
          </p:nvPr>
        </p:nvSpPr>
        <p:spPr>
          <a:xfrm>
            <a:off x="325908" y="179775"/>
            <a:ext cx="7886700" cy="1325563"/>
          </a:xfrm>
        </p:spPr>
        <p:txBody>
          <a:bodyPr/>
          <a:lstStyle/>
          <a:p>
            <a:pPr algn="ctr"/>
            <a:r>
              <a:rPr lang="es-CO" b="1" dirty="0"/>
              <a:t>GRACIAS!!!</a:t>
            </a:r>
            <a:r>
              <a:rPr lang="es-CO" dirty="0"/>
              <a:t>	</a:t>
            </a:r>
          </a:p>
        </p:txBody>
      </p:sp>
      <p:sp>
        <p:nvSpPr>
          <p:cNvPr id="4" name="Rectángulo 3">
            <a:extLst>
              <a:ext uri="{FF2B5EF4-FFF2-40B4-BE49-F238E27FC236}">
                <a16:creationId xmlns:a16="http://schemas.microsoft.com/office/drawing/2014/main" id="{F2BE62A8-DF2B-EF4A-9A07-297E5F1D145A}"/>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CuadroTexto 4">
            <a:extLst>
              <a:ext uri="{FF2B5EF4-FFF2-40B4-BE49-F238E27FC236}">
                <a16:creationId xmlns:a16="http://schemas.microsoft.com/office/drawing/2014/main" id="{24BC51C2-E2FD-4C06-93E4-A9A18C8760B5}"/>
              </a:ext>
            </a:extLst>
          </p:cNvPr>
          <p:cNvSpPr txBox="1"/>
          <p:nvPr/>
        </p:nvSpPr>
        <p:spPr>
          <a:xfrm>
            <a:off x="6439611" y="329912"/>
            <a:ext cx="2704388" cy="785445"/>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9C8265A7-6D33-4A24-8C50-B3F945A5C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261" y="166632"/>
            <a:ext cx="2041610" cy="785445"/>
          </a:xfrm>
          <a:prstGeom prst="rect">
            <a:avLst/>
          </a:prstGeom>
        </p:spPr>
      </p:pic>
    </p:spTree>
    <p:extLst>
      <p:ext uri="{BB962C8B-B14F-4D97-AF65-F5344CB8AC3E}">
        <p14:creationId xmlns:p14="http://schemas.microsoft.com/office/powerpoint/2010/main" val="198972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EA2AF87A-E73C-4F8B-B43D-F5FA621533AB}"/>
              </a:ext>
            </a:extLst>
          </p:cNvPr>
          <p:cNvPicPr>
            <a:picLocks noGrp="1" noChangeAspect="1"/>
          </p:cNvPicPr>
          <p:nvPr>
            <p:ph idx="1"/>
          </p:nvPr>
        </p:nvPicPr>
        <p:blipFill rotWithShape="1">
          <a:blip r:embed="rId2"/>
          <a:srcRect l="27596" t="18155" r="17012" b="23201"/>
          <a:stretch/>
        </p:blipFill>
        <p:spPr>
          <a:xfrm>
            <a:off x="0" y="0"/>
            <a:ext cx="9144000" cy="6507126"/>
          </a:xfrm>
          <a:prstGeom prst="rect">
            <a:avLst/>
          </a:prstGeom>
        </p:spPr>
      </p:pic>
    </p:spTree>
    <p:extLst>
      <p:ext uri="{BB962C8B-B14F-4D97-AF65-F5344CB8AC3E}">
        <p14:creationId xmlns:p14="http://schemas.microsoft.com/office/powerpoint/2010/main" val="290186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708B2C6-E459-4C0E-BE9B-A092F008B13D}"/>
              </a:ext>
            </a:extLst>
          </p:cNvPr>
          <p:cNvSpPr txBox="1"/>
          <p:nvPr/>
        </p:nvSpPr>
        <p:spPr>
          <a:xfrm>
            <a:off x="6322654" y="338190"/>
            <a:ext cx="2523634" cy="785445"/>
          </a:xfrm>
          <a:prstGeom prst="rect">
            <a:avLst/>
          </a:prstGeom>
          <a:solidFill>
            <a:schemeClr val="bg1"/>
          </a:solidFill>
        </p:spPr>
        <p:txBody>
          <a:bodyPr wrap="square" rtlCol="0">
            <a:spAutoFit/>
          </a:bodyPr>
          <a:lstStyle/>
          <a:p>
            <a:endParaRPr lang="es-CO" dirty="0"/>
          </a:p>
        </p:txBody>
      </p:sp>
      <p:sp>
        <p:nvSpPr>
          <p:cNvPr id="2" name="Título 1"/>
          <p:cNvSpPr>
            <a:spLocks noGrp="1"/>
          </p:cNvSpPr>
          <p:nvPr>
            <p:ph type="title"/>
          </p:nvPr>
        </p:nvSpPr>
        <p:spPr>
          <a:xfrm>
            <a:off x="0" y="120465"/>
            <a:ext cx="6696864" cy="1325563"/>
          </a:xfrm>
        </p:spPr>
        <p:txBody>
          <a:bodyPr/>
          <a:lstStyle/>
          <a:p>
            <a:r>
              <a:rPr lang="es-CO" b="1" dirty="0"/>
              <a:t>OBJETIVOS INSTITUCIONALES</a:t>
            </a:r>
            <a:endParaRPr lang="es-CO" dirty="0"/>
          </a:p>
        </p:txBody>
      </p:sp>
      <p:sp>
        <p:nvSpPr>
          <p:cNvPr id="3" name="Marcador de contenido 2"/>
          <p:cNvSpPr>
            <a:spLocks noGrp="1"/>
          </p:cNvSpPr>
          <p:nvPr>
            <p:ph idx="1"/>
          </p:nvPr>
        </p:nvSpPr>
        <p:spPr>
          <a:xfrm>
            <a:off x="170121" y="1711954"/>
            <a:ext cx="8559209" cy="3700018"/>
          </a:xfrm>
        </p:spPr>
        <p:txBody>
          <a:bodyPr>
            <a:normAutofit lnSpcReduction="10000"/>
          </a:bodyPr>
          <a:lstStyle/>
          <a:p>
            <a:pPr algn="just"/>
            <a:r>
              <a:rPr lang="es-CO" dirty="0"/>
              <a:t>Garantizar la satisfacción de nuestros clientes cumpliendo con los acuerdos de niveles de servicios pactados.</a:t>
            </a:r>
          </a:p>
          <a:p>
            <a:pPr algn="just"/>
            <a:r>
              <a:rPr lang="es-CO" dirty="0"/>
              <a:t>Asegurar la mejora continua en los procesos de la organización.</a:t>
            </a:r>
          </a:p>
          <a:p>
            <a:pPr algn="just"/>
            <a:r>
              <a:rPr lang="es-CO" dirty="0"/>
              <a:t>Promover la gestión del riesgo en todos los procesos de la organización.</a:t>
            </a:r>
          </a:p>
          <a:p>
            <a:pPr algn="just"/>
            <a:r>
              <a:rPr lang="es-CO" dirty="0"/>
              <a:t> Garantizar la prestación de los servicios como proveedor tecnológico de facturación electrónica.</a:t>
            </a:r>
          </a:p>
        </p:txBody>
      </p:sp>
    </p:spTree>
    <p:extLst>
      <p:ext uri="{BB962C8B-B14F-4D97-AF65-F5344CB8AC3E}">
        <p14:creationId xmlns:p14="http://schemas.microsoft.com/office/powerpoint/2010/main" val="252756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315488"/>
            <a:ext cx="7886700" cy="1325563"/>
          </a:xfrm>
        </p:spPr>
        <p:txBody>
          <a:bodyPr/>
          <a:lstStyle/>
          <a:p>
            <a:r>
              <a:rPr lang="es-CO" b="1" dirty="0"/>
              <a:t>MISIÓN</a:t>
            </a:r>
            <a:endParaRPr lang="es-CO"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Marcador de contenido 6">
            <a:extLst>
              <a:ext uri="{FF2B5EF4-FFF2-40B4-BE49-F238E27FC236}">
                <a16:creationId xmlns:a16="http://schemas.microsoft.com/office/drawing/2014/main" id="{C7506FAB-894B-46FA-A670-96D95AFDFA43}"/>
              </a:ext>
            </a:extLst>
          </p:cNvPr>
          <p:cNvSpPr>
            <a:spLocks noGrp="1"/>
          </p:cNvSpPr>
          <p:nvPr>
            <p:ph idx="1"/>
          </p:nvPr>
        </p:nvSpPr>
        <p:spPr>
          <a:xfrm>
            <a:off x="628650" y="1825625"/>
            <a:ext cx="7886700" cy="4351338"/>
          </a:xfrm>
        </p:spPr>
        <p:txBody>
          <a:bodyPr/>
          <a:lstStyle/>
          <a:p>
            <a:pPr algn="just"/>
            <a:r>
              <a:rPr lang="es-CO" dirty="0"/>
              <a:t>Garantizar a nuestros clientes estar a la vanguardia en el mercado, haciéndolos más ágiles y competitivos a través de la amplia experiencia de nuestro equipo humano.</a:t>
            </a:r>
          </a:p>
        </p:txBody>
      </p:sp>
      <p:sp>
        <p:nvSpPr>
          <p:cNvPr id="6" name="CuadroTexto 5">
            <a:extLst>
              <a:ext uri="{FF2B5EF4-FFF2-40B4-BE49-F238E27FC236}">
                <a16:creationId xmlns:a16="http://schemas.microsoft.com/office/drawing/2014/main" id="{75E4E373-D3B5-4678-9C52-A00637E31AD5}"/>
              </a:ext>
            </a:extLst>
          </p:cNvPr>
          <p:cNvSpPr txBox="1"/>
          <p:nvPr/>
        </p:nvSpPr>
        <p:spPr>
          <a:xfrm>
            <a:off x="6322654" y="338190"/>
            <a:ext cx="2523634" cy="785445"/>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57FF2D0C-5661-49B7-AD6D-E2E3D39A6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889" y="288314"/>
            <a:ext cx="1867930" cy="785445"/>
          </a:xfrm>
          <a:prstGeom prst="rect">
            <a:avLst/>
          </a:prstGeom>
        </p:spPr>
      </p:pic>
    </p:spTree>
    <p:extLst>
      <p:ext uri="{BB962C8B-B14F-4D97-AF65-F5344CB8AC3E}">
        <p14:creationId xmlns:p14="http://schemas.microsoft.com/office/powerpoint/2010/main" val="229168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315488"/>
            <a:ext cx="7886700" cy="1325563"/>
          </a:xfrm>
        </p:spPr>
        <p:txBody>
          <a:bodyPr/>
          <a:lstStyle/>
          <a:p>
            <a:r>
              <a:rPr lang="es-CO" b="1" dirty="0"/>
              <a:t>VISIÓN</a:t>
            </a:r>
            <a:endParaRPr lang="es-CO"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Marcador de contenido 6">
            <a:extLst>
              <a:ext uri="{FF2B5EF4-FFF2-40B4-BE49-F238E27FC236}">
                <a16:creationId xmlns:a16="http://schemas.microsoft.com/office/drawing/2014/main" id="{C7506FAB-894B-46FA-A670-96D95AFDFA43}"/>
              </a:ext>
            </a:extLst>
          </p:cNvPr>
          <p:cNvSpPr>
            <a:spLocks noGrp="1"/>
          </p:cNvSpPr>
          <p:nvPr>
            <p:ph idx="1"/>
          </p:nvPr>
        </p:nvSpPr>
        <p:spPr>
          <a:xfrm>
            <a:off x="628650" y="1825625"/>
            <a:ext cx="7886700" cy="4351338"/>
          </a:xfrm>
        </p:spPr>
        <p:txBody>
          <a:bodyPr/>
          <a:lstStyle/>
          <a:p>
            <a:pPr algn="just"/>
            <a:r>
              <a:rPr lang="es-CO" dirty="0"/>
              <a:t>Ser una empresa líder en los diferentes mercados a nivel nacional antes del 2023, obteniendo el reconocimiento de cada uno de nuestros clientes en los diferentes productos, ofreciendo un excelente servicio y de alta calidad.</a:t>
            </a:r>
          </a:p>
        </p:txBody>
      </p:sp>
      <p:sp>
        <p:nvSpPr>
          <p:cNvPr id="6" name="CuadroTexto 5">
            <a:extLst>
              <a:ext uri="{FF2B5EF4-FFF2-40B4-BE49-F238E27FC236}">
                <a16:creationId xmlns:a16="http://schemas.microsoft.com/office/drawing/2014/main" id="{356C18E6-224E-401C-A7B2-B433CB62C781}"/>
              </a:ext>
            </a:extLst>
          </p:cNvPr>
          <p:cNvSpPr txBox="1"/>
          <p:nvPr/>
        </p:nvSpPr>
        <p:spPr>
          <a:xfrm>
            <a:off x="6322654" y="338190"/>
            <a:ext cx="2523634" cy="785445"/>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2DB6B1B1-C7CB-42C1-95D8-372D75E623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889" y="315488"/>
            <a:ext cx="1867930" cy="785445"/>
          </a:xfrm>
          <a:prstGeom prst="rect">
            <a:avLst/>
          </a:prstGeom>
        </p:spPr>
      </p:pic>
    </p:spTree>
    <p:extLst>
      <p:ext uri="{BB962C8B-B14F-4D97-AF65-F5344CB8AC3E}">
        <p14:creationId xmlns:p14="http://schemas.microsoft.com/office/powerpoint/2010/main" val="243106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315488"/>
            <a:ext cx="7886700" cy="1325563"/>
          </a:xfrm>
        </p:spPr>
        <p:txBody>
          <a:bodyPr/>
          <a:lstStyle/>
          <a:p>
            <a:r>
              <a:rPr lang="es-CO" b="1" dirty="0"/>
              <a:t>POLITICA INSTITUCIONAL</a:t>
            </a:r>
            <a:endParaRPr lang="es-CO"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Marcador de contenido 6">
            <a:extLst>
              <a:ext uri="{FF2B5EF4-FFF2-40B4-BE49-F238E27FC236}">
                <a16:creationId xmlns:a16="http://schemas.microsoft.com/office/drawing/2014/main" id="{C7506FAB-894B-46FA-A670-96D95AFDFA43}"/>
              </a:ext>
            </a:extLst>
          </p:cNvPr>
          <p:cNvSpPr>
            <a:spLocks noGrp="1"/>
          </p:cNvSpPr>
          <p:nvPr>
            <p:ph idx="1"/>
          </p:nvPr>
        </p:nvSpPr>
        <p:spPr>
          <a:xfrm>
            <a:off x="628650" y="1825625"/>
            <a:ext cx="7886700" cy="4351338"/>
          </a:xfrm>
        </p:spPr>
        <p:txBody>
          <a:bodyPr/>
          <a:lstStyle/>
          <a:p>
            <a:pPr algn="just"/>
            <a:r>
              <a:rPr lang="es-CO" dirty="0"/>
              <a:t>Generar una cultura a partir de la gerencia general orientada a la gestión del Riesgo y seguridad de la información, garantizando los principios de confidencialidad, integridad y disponibilidad de los datos brindados por nuestras partes interesadas.</a:t>
            </a:r>
          </a:p>
          <a:p>
            <a:pPr algn="just"/>
            <a:r>
              <a:rPr lang="es-CO" dirty="0"/>
              <a:t>Enfocado a la mejora continua y satisfacción de nuestros clientes en los servicios de facturación electrónica cumpliendo con los requisitos legales vigentes.</a:t>
            </a:r>
          </a:p>
        </p:txBody>
      </p:sp>
      <p:sp>
        <p:nvSpPr>
          <p:cNvPr id="6" name="CuadroTexto 5">
            <a:extLst>
              <a:ext uri="{FF2B5EF4-FFF2-40B4-BE49-F238E27FC236}">
                <a16:creationId xmlns:a16="http://schemas.microsoft.com/office/drawing/2014/main" id="{468DE674-E305-4B65-9B5D-DC7F999C0BA3}"/>
              </a:ext>
            </a:extLst>
          </p:cNvPr>
          <p:cNvSpPr txBox="1"/>
          <p:nvPr/>
        </p:nvSpPr>
        <p:spPr>
          <a:xfrm>
            <a:off x="6432697" y="222323"/>
            <a:ext cx="2551814" cy="1158948"/>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FF87E3E2-7725-448F-821F-C2A30DC76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540" y="319850"/>
            <a:ext cx="1867930" cy="785445"/>
          </a:xfrm>
          <a:prstGeom prst="rect">
            <a:avLst/>
          </a:prstGeom>
        </p:spPr>
      </p:pic>
    </p:spTree>
    <p:extLst>
      <p:ext uri="{BB962C8B-B14F-4D97-AF65-F5344CB8AC3E}">
        <p14:creationId xmlns:p14="http://schemas.microsoft.com/office/powerpoint/2010/main" val="181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09674" y="166632"/>
            <a:ext cx="7886700" cy="1325563"/>
          </a:xfrm>
        </p:spPr>
        <p:txBody>
          <a:bodyPr/>
          <a:lstStyle/>
          <a:p>
            <a:r>
              <a:rPr lang="es-CO" b="1" dirty="0"/>
              <a:t>MAPA DE PROCESOS</a:t>
            </a:r>
            <a:endParaRPr lang="es-CO"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 name="Imagen 4">
            <a:extLst>
              <a:ext uri="{FF2B5EF4-FFF2-40B4-BE49-F238E27FC236}">
                <a16:creationId xmlns:a16="http://schemas.microsoft.com/office/drawing/2014/main" id="{79C6EA76-E9FA-46E9-8E52-76016C42809C}"/>
              </a:ext>
            </a:extLst>
          </p:cNvPr>
          <p:cNvPicPr>
            <a:picLocks noChangeAspect="1"/>
          </p:cNvPicPr>
          <p:nvPr/>
        </p:nvPicPr>
        <p:blipFill rotWithShape="1">
          <a:blip r:embed="rId3"/>
          <a:srcRect l="23312" t="20786" r="23393" b="14813"/>
          <a:stretch/>
        </p:blipFill>
        <p:spPr>
          <a:xfrm>
            <a:off x="1127052" y="1307804"/>
            <a:ext cx="7219506" cy="4242391"/>
          </a:xfrm>
          <a:prstGeom prst="rect">
            <a:avLst/>
          </a:prstGeom>
        </p:spPr>
      </p:pic>
      <p:sp>
        <p:nvSpPr>
          <p:cNvPr id="6" name="CuadroTexto 5">
            <a:extLst>
              <a:ext uri="{FF2B5EF4-FFF2-40B4-BE49-F238E27FC236}">
                <a16:creationId xmlns:a16="http://schemas.microsoft.com/office/drawing/2014/main" id="{B8B07845-E776-4671-A7C7-2A988B133A5D}"/>
              </a:ext>
            </a:extLst>
          </p:cNvPr>
          <p:cNvSpPr txBox="1"/>
          <p:nvPr/>
        </p:nvSpPr>
        <p:spPr>
          <a:xfrm>
            <a:off x="6322654" y="338190"/>
            <a:ext cx="2704388" cy="785445"/>
          </a:xfrm>
          <a:prstGeom prst="rect">
            <a:avLst/>
          </a:prstGeom>
          <a:solidFill>
            <a:schemeClr val="bg1"/>
          </a:solidFill>
        </p:spPr>
        <p:txBody>
          <a:bodyPr wrap="square" rtlCol="0">
            <a:spAutoFit/>
          </a:bodyPr>
          <a:lstStyle/>
          <a:p>
            <a:endParaRPr lang="es-CO" dirty="0"/>
          </a:p>
        </p:txBody>
      </p:sp>
      <p:pic>
        <p:nvPicPr>
          <p:cNvPr id="7" name="Imagen 6">
            <a:extLst>
              <a:ext uri="{FF2B5EF4-FFF2-40B4-BE49-F238E27FC236}">
                <a16:creationId xmlns:a16="http://schemas.microsoft.com/office/drawing/2014/main" id="{6CFD4A33-BB49-4CDC-AB93-16E966542B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883" y="365126"/>
            <a:ext cx="2041610" cy="785445"/>
          </a:xfrm>
          <a:prstGeom prst="rect">
            <a:avLst/>
          </a:prstGeom>
        </p:spPr>
      </p:pic>
    </p:spTree>
    <p:extLst>
      <p:ext uri="{BB962C8B-B14F-4D97-AF65-F5344CB8AC3E}">
        <p14:creationId xmlns:p14="http://schemas.microsoft.com/office/powerpoint/2010/main" val="259416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09674" y="166632"/>
            <a:ext cx="7886700" cy="1325563"/>
          </a:xfrm>
        </p:spPr>
        <p:txBody>
          <a:bodyPr/>
          <a:lstStyle/>
          <a:p>
            <a:r>
              <a:rPr lang="es-CO" b="1" dirty="0"/>
              <a:t>ORGANIGRAMA</a:t>
            </a:r>
            <a:endParaRPr lang="es-CO" dirty="0"/>
          </a:p>
        </p:txBody>
      </p:sp>
      <p:sp>
        <p:nvSpPr>
          <p:cNvPr id="4" name="Rectángulo 3">
            <a:extLst>
              <a:ext uri="{FF2B5EF4-FFF2-40B4-BE49-F238E27FC236}">
                <a16:creationId xmlns:a16="http://schemas.microsoft.com/office/drawing/2014/main" id="{30C28B3F-8241-EA4F-9E84-9B0DDCFA1C24}"/>
              </a:ext>
            </a:extLst>
          </p:cNvPr>
          <p:cNvSpPr/>
          <p:nvPr/>
        </p:nvSpPr>
        <p:spPr>
          <a:xfrm>
            <a:off x="5897366" y="6270128"/>
            <a:ext cx="2979505" cy="4212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a:extLst>
              <a:ext uri="{FF2B5EF4-FFF2-40B4-BE49-F238E27FC236}">
                <a16:creationId xmlns:a16="http://schemas.microsoft.com/office/drawing/2014/main" id="{D61AAB97-6544-41D1-909E-47CDCFD61F23}"/>
              </a:ext>
            </a:extLst>
          </p:cNvPr>
          <p:cNvPicPr>
            <a:picLocks noChangeAspect="1"/>
          </p:cNvPicPr>
          <p:nvPr/>
        </p:nvPicPr>
        <p:blipFill rotWithShape="1">
          <a:blip r:embed="rId3"/>
          <a:srcRect l="27093" t="29703" r="23721" b="15355"/>
          <a:stretch/>
        </p:blipFill>
        <p:spPr>
          <a:xfrm>
            <a:off x="1221018" y="1190847"/>
            <a:ext cx="6975356" cy="4383681"/>
          </a:xfrm>
          <a:prstGeom prst="rect">
            <a:avLst/>
          </a:prstGeom>
        </p:spPr>
      </p:pic>
      <p:sp>
        <p:nvSpPr>
          <p:cNvPr id="5" name="CuadroTexto 4">
            <a:extLst>
              <a:ext uri="{FF2B5EF4-FFF2-40B4-BE49-F238E27FC236}">
                <a16:creationId xmlns:a16="http://schemas.microsoft.com/office/drawing/2014/main" id="{16ABAC02-559B-4CF5-89D6-8A1EF1D80042}"/>
              </a:ext>
            </a:extLst>
          </p:cNvPr>
          <p:cNvSpPr txBox="1"/>
          <p:nvPr/>
        </p:nvSpPr>
        <p:spPr>
          <a:xfrm>
            <a:off x="6322654" y="338190"/>
            <a:ext cx="2704388" cy="785445"/>
          </a:xfrm>
          <a:prstGeom prst="rect">
            <a:avLst/>
          </a:prstGeom>
          <a:solidFill>
            <a:schemeClr val="bg1"/>
          </a:solidFill>
        </p:spPr>
        <p:txBody>
          <a:bodyPr wrap="square" rtlCol="0">
            <a:spAutoFit/>
          </a:bodyPr>
          <a:lstStyle/>
          <a:p>
            <a:endParaRPr lang="es-CO" dirty="0"/>
          </a:p>
        </p:txBody>
      </p:sp>
      <p:pic>
        <p:nvPicPr>
          <p:cNvPr id="6" name="Imagen 5">
            <a:extLst>
              <a:ext uri="{FF2B5EF4-FFF2-40B4-BE49-F238E27FC236}">
                <a16:creationId xmlns:a16="http://schemas.microsoft.com/office/drawing/2014/main" id="{437913D3-4066-46CC-9387-005F9393FB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883" y="365126"/>
            <a:ext cx="2041610" cy="785445"/>
          </a:xfrm>
          <a:prstGeom prst="rect">
            <a:avLst/>
          </a:prstGeom>
        </p:spPr>
      </p:pic>
    </p:spTree>
    <p:extLst>
      <p:ext uri="{BB962C8B-B14F-4D97-AF65-F5344CB8AC3E}">
        <p14:creationId xmlns:p14="http://schemas.microsoft.com/office/powerpoint/2010/main" val="333993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13980" y="213427"/>
            <a:ext cx="7014492" cy="1017218"/>
          </a:xfrm>
        </p:spPr>
        <p:txBody>
          <a:bodyPr/>
          <a:lstStyle/>
          <a:p>
            <a:r>
              <a:rPr lang="es-CO" b="1" dirty="0"/>
              <a:t>ALCANCE DEL SERVICIO</a:t>
            </a:r>
            <a:endParaRPr lang="es-CO" dirty="0"/>
          </a:p>
        </p:txBody>
      </p:sp>
      <p:pic>
        <p:nvPicPr>
          <p:cNvPr id="4" name="Picture 1">
            <a:extLst>
              <a:ext uri="{FF2B5EF4-FFF2-40B4-BE49-F238E27FC236}">
                <a16:creationId xmlns:a16="http://schemas.microsoft.com/office/drawing/2014/main" id="{95DEF980-EC02-4796-966D-4A367029390E}"/>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745407" y="1074000"/>
            <a:ext cx="5887102" cy="4351337"/>
          </a:xfrm>
          <a:prstGeom prst="rect">
            <a:avLst/>
          </a:prstGeom>
        </p:spPr>
      </p:pic>
      <p:sp>
        <p:nvSpPr>
          <p:cNvPr id="5" name="CuadroTexto 4">
            <a:extLst>
              <a:ext uri="{FF2B5EF4-FFF2-40B4-BE49-F238E27FC236}">
                <a16:creationId xmlns:a16="http://schemas.microsoft.com/office/drawing/2014/main" id="{D1637193-1CAE-4C8E-A39D-3E8CB170696D}"/>
              </a:ext>
            </a:extLst>
          </p:cNvPr>
          <p:cNvSpPr txBox="1"/>
          <p:nvPr/>
        </p:nvSpPr>
        <p:spPr>
          <a:xfrm>
            <a:off x="6322654" y="338190"/>
            <a:ext cx="2704388" cy="785445"/>
          </a:xfrm>
          <a:prstGeom prst="rect">
            <a:avLst/>
          </a:prstGeom>
          <a:solidFill>
            <a:schemeClr val="bg1"/>
          </a:solidFill>
        </p:spPr>
        <p:txBody>
          <a:bodyPr wrap="square" rtlCol="0">
            <a:spAutoFit/>
          </a:bodyPr>
          <a:lstStyle/>
          <a:p>
            <a:endParaRPr lang="es-CO" dirty="0"/>
          </a:p>
        </p:txBody>
      </p:sp>
      <p:pic>
        <p:nvPicPr>
          <p:cNvPr id="6" name="Imagen 5">
            <a:extLst>
              <a:ext uri="{FF2B5EF4-FFF2-40B4-BE49-F238E27FC236}">
                <a16:creationId xmlns:a16="http://schemas.microsoft.com/office/drawing/2014/main" id="{5D621784-AFD5-48F4-BE5B-D9A6FF8612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5093" y="338189"/>
            <a:ext cx="1867930" cy="785445"/>
          </a:xfrm>
          <a:prstGeom prst="rect">
            <a:avLst/>
          </a:prstGeom>
        </p:spPr>
      </p:pic>
    </p:spTree>
    <p:extLst>
      <p:ext uri="{BB962C8B-B14F-4D97-AF65-F5344CB8AC3E}">
        <p14:creationId xmlns:p14="http://schemas.microsoft.com/office/powerpoint/2010/main" val="1749266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771</TotalTime>
  <Words>1069</Words>
  <Application>Microsoft Office PowerPoint</Application>
  <PresentationFormat>Presentación en pantalla (4:3)</PresentationFormat>
  <Paragraphs>91</Paragraphs>
  <Slides>26</Slides>
  <Notes>0</Notes>
  <HiddenSlides>11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Calibri Light</vt:lpstr>
      <vt:lpstr>inherit</vt:lpstr>
      <vt:lpstr>PT Sans</vt:lpstr>
      <vt:lpstr>Wingdings</vt:lpstr>
      <vt:lpstr>Tema de Office</vt:lpstr>
      <vt:lpstr>Presentación de PowerPoint</vt:lpstr>
      <vt:lpstr>¿Quiénes somos? </vt:lpstr>
      <vt:lpstr>OBJETIVOS INSTITUCIONALES</vt:lpstr>
      <vt:lpstr>MISIÓN</vt:lpstr>
      <vt:lpstr>VISIÓN</vt:lpstr>
      <vt:lpstr>POLITICA INSTITUCIONAL</vt:lpstr>
      <vt:lpstr>MAPA DE PROCESOS</vt:lpstr>
      <vt:lpstr>ORGANIGRAMA</vt:lpstr>
      <vt:lpstr>ALCANCE DEL SERVICIO</vt:lpstr>
      <vt:lpstr>Presentación de PowerPoint</vt:lpstr>
      <vt:lpstr>NUESTRAS FORTALEZAS </vt:lpstr>
      <vt:lpstr>FACTURA ELECTRÓNICA </vt:lpstr>
      <vt:lpstr>PROVEEDOR TECNOLÓGICO </vt:lpstr>
      <vt:lpstr>PILARES FUNDAMENTALES</vt:lpstr>
      <vt:lpstr>Presentación de PowerPoint</vt:lpstr>
      <vt:lpstr>INCIDENTES DE SEGURIDAD DE LA INFORMACIÓN </vt:lpstr>
      <vt:lpstr>EVENTOS</vt:lpstr>
      <vt:lpstr>INCIDENTE DE SEGURIDAD DE LA INFORMACIÓN</vt:lpstr>
      <vt:lpstr>EJEMPLOS DE EVENTOS</vt:lpstr>
      <vt:lpstr>EJEMPLOS DE INCIDENTES DE SEGURIDAD DE LA INFORMACIÓN</vt:lpstr>
      <vt:lpstr>Presentación de PowerPoint</vt:lpstr>
      <vt:lpstr>Presentación de PowerPoint</vt:lpstr>
      <vt:lpstr>Presentación de PowerPoint</vt:lpstr>
      <vt:lpstr>Presentación de PowerPoint</vt:lpstr>
      <vt:lpstr>GRACIAS!!!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Pages</dc:creator>
  <cp:lastModifiedBy>Paula Neira</cp:lastModifiedBy>
  <cp:revision>156</cp:revision>
  <dcterms:created xsi:type="dcterms:W3CDTF">2018-08-17T17:26:55Z</dcterms:created>
  <dcterms:modified xsi:type="dcterms:W3CDTF">2022-02-21T22:28:25Z</dcterms:modified>
</cp:coreProperties>
</file>